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7" r:id="rId10"/>
    <p:sldId id="268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8D8D8D"/>
    <a:srgbClr val="FFF4BB"/>
    <a:srgbClr val="FEE56B"/>
    <a:srgbClr val="6969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72C781-6157-6F4B-8FD7-9D3F1DCBB5BA}" v="2284" dt="2022-04-11T21:07:02.117"/>
    <p1510:client id="{CB4243BD-BA62-694C-9DA2-4B192513A747}" v="2053" dt="2022-04-12T02:05:32.2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 snapToObjects="1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6C9E5-0D58-6041-ABF2-3508B0D152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E791F2-C98C-BB4D-9946-E02C17D865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BB9B00-B783-0D4C-B5C3-2404BE7BE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65C85-C6A2-BC40-8E15-D06F3E8852C8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122671-3D0B-DE4C-9A44-4CCEACBA5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0554DD-DF62-E44B-AA65-A70BF10DA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E6703-AA96-0C4C-9AEF-2D68DA0CBE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366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99F80-0E00-1B43-A848-489486027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C0B53E-90FE-3240-A3AC-808A2A1911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8A81EA-3679-2A43-9121-77B7B570F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65C85-C6A2-BC40-8E15-D06F3E8852C8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BC69BB-5515-6C4C-8425-F9E5ED3C1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5E750C-2764-F242-96BC-E998C2D8D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E6703-AA96-0C4C-9AEF-2D68DA0CBE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091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D881B3-B134-C747-A21B-EB2A72A4A4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641B1A-E59E-9D45-8869-322777560B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B761E3-337F-8B4B-B7E9-DEF5C411B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65C85-C6A2-BC40-8E15-D06F3E8852C8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6AEBE8-490A-AD45-BB8A-6965DE1E3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C14A2-8720-3249-9666-070CFE43E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E6703-AA96-0C4C-9AEF-2D68DA0CBE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33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F1061-2117-F245-86FC-75B94A182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47418-0EAF-CC4D-BA0F-DE40244D8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D6E29-8689-5742-89C4-AF18601FE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65C85-C6A2-BC40-8E15-D06F3E8852C8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A541FF-423B-664C-B317-7608DFA1B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F890D-02B7-C049-939A-F8FC29B5C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E6703-AA96-0C4C-9AEF-2D68DA0CBE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194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B8C59-10C7-664A-8E8B-C60D33D99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CBFD06-9CD7-4448-B9E7-99C7EC4B8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36688-0489-3C49-B98C-11C36CC02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65C85-C6A2-BC40-8E15-D06F3E8852C8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9E54A-5576-8D4B-B5CD-066EBD634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60AD98-EF75-DC43-9F86-0B8C45E40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E6703-AA96-0C4C-9AEF-2D68DA0CBE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924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6B86-8CB1-7C43-988B-B15A91022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95112-9450-C54E-8D6E-244274B8D3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877B4A-D6E3-614A-AC82-207B142DE4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414AA1-8BC8-974B-95E1-B916D8575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65C85-C6A2-BC40-8E15-D06F3E8852C8}" type="datetimeFigureOut">
              <a:rPr lang="en-US" smtClean="0"/>
              <a:t>4/11/22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FDC2A2-9F62-A148-B97A-C9F18A0EB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F5A5E5-300C-514F-B28E-E88D19EAF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E6703-AA96-0C4C-9AEF-2D68DA0CBE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732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F840E-A419-904D-B5FD-DD195813A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1CB84-0A9B-2940-A680-87696074D3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9DD473-4345-FE42-B994-78D2F719E4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BF4C46-951D-9E4A-A486-784F7072BC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488F28-25D1-4942-9F35-86B3697112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482DF5-3AD8-3447-9DBF-724BB6D6B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65C85-C6A2-BC40-8E15-D06F3E8852C8}" type="datetimeFigureOut">
              <a:rPr lang="en-US" smtClean="0"/>
              <a:t>4/11/22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8E863B-37C8-984B-94FE-3E0A84532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7AC331-620B-0C4E-9EAE-6A64499A5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E6703-AA96-0C4C-9AEF-2D68DA0CBE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525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25D9C-A652-D24C-8BA9-3A69739A4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0378B1-6320-DD4B-B90C-129D13DD3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65C85-C6A2-BC40-8E15-D06F3E8852C8}" type="datetimeFigureOut">
              <a:rPr lang="en-US" smtClean="0"/>
              <a:t>4/11/22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0CC271-0E8B-9B4D-A945-6966C2F5D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B8237C-E9AD-0D4A-819C-66BFFEF25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E6703-AA96-0C4C-9AEF-2D68DA0CBE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126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EB1417-EC22-3547-9B57-B85293405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65C85-C6A2-BC40-8E15-D06F3E8852C8}" type="datetimeFigureOut">
              <a:rPr lang="en-US" smtClean="0"/>
              <a:t>4/11/22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A23CD5-1109-F649-938C-E6C232440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ECD92B-C175-274C-9E3C-684C8D709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E6703-AA96-0C4C-9AEF-2D68DA0CBE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556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9540F-E31F-1448-ABBD-351A65AF2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4C814-8F24-8D42-B515-B14D2E5A8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FD9416-E513-A245-8E54-E65689594F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430BB7-D645-0B4F-A936-83472860B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65C85-C6A2-BC40-8E15-D06F3E8852C8}" type="datetimeFigureOut">
              <a:rPr lang="en-US" smtClean="0"/>
              <a:t>4/11/22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70266C-C6B6-9B4E-8F7C-AA9C6697B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4641E2-48F9-5C4A-96DD-C63EFAE7A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E6703-AA96-0C4C-9AEF-2D68DA0CBE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505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10C66-9FF8-8842-816A-BAB2724C8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4D5057-1650-B748-AEFD-A939531961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3FF1F1-AFF4-814C-8971-B86D32B7B2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DE6452-0335-3E43-A74C-5681E9E11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65C85-C6A2-BC40-8E15-D06F3E8852C8}" type="datetimeFigureOut">
              <a:rPr lang="en-US" smtClean="0"/>
              <a:t>4/11/22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C3EA7A-37FE-B24F-B50E-8E8137130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580102-480B-E941-AE39-14C63385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BE6703-AA96-0C4C-9AEF-2D68DA0CBE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328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41115D-69C6-654F-BE81-4A77275B0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FC10A9-51E5-A440-9925-BC602E6CC5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AAE36-0EB7-0D41-B0F2-DC7EF80FEC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65C85-C6A2-BC40-8E15-D06F3E8852C8}" type="datetimeFigureOut">
              <a:rPr lang="en-US" smtClean="0"/>
              <a:t>4/11/22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0A819E-8F8D-4340-89FC-A625518A6E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FCE7F-93F7-FA4F-9BDD-61811A6BEA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BE6703-AA96-0C4C-9AEF-2D68DA0CBE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405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microsoft.com/office/2007/relationships/hdphoto" Target="../media/hdphoto8.wdp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8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microsoft.com/office/2007/relationships/hdphoto" Target="../media/hdphoto9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0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6" Type="http://schemas.microsoft.com/office/2007/relationships/hdphoto" Target="../media/hdphoto8.wdp"/><Relationship Id="rId5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1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3.wdp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5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6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microsoft.com/office/2007/relationships/hdphoto" Target="../media/hdphoto5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microsoft.com/office/2007/relationships/hdphoto" Target="../media/hdphoto4.wdp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microsoft.com/office/2007/relationships/hdphoto" Target="../media/hdphoto6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7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ctangle 191">
            <a:extLst>
              <a:ext uri="{FF2B5EF4-FFF2-40B4-BE49-F238E27FC236}">
                <a16:creationId xmlns:a16="http://schemas.microsoft.com/office/drawing/2014/main" id="{7F7D7B8D-EF99-4CA1-AB1E-4C0C04740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2917370"/>
            <a:ext cx="12191999" cy="394062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22F96-F07D-9C48-BE80-6594A9860B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4173186"/>
            <a:ext cx="12191999" cy="1667488"/>
          </a:xfrm>
          <a:noFill/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5400" kern="1200">
                <a:solidFill>
                  <a:schemeClr val="bg1"/>
                </a:solidFill>
                <a:latin typeface="Century Schoolbook" panose="02040604050505020304" pitchFamily="18" charset="0"/>
              </a:rPr>
              <a:t>L-39ZA TOLD Calculator Instructions</a:t>
            </a:r>
          </a:p>
        </p:txBody>
      </p:sp>
      <p:pic>
        <p:nvPicPr>
          <p:cNvPr id="2052" name="Picture 4" descr="Tweets with replies by Crystal Group (@CrystalGroup) / Twitter">
            <a:extLst>
              <a:ext uri="{FF2B5EF4-FFF2-40B4-BE49-F238E27FC236}">
                <a16:creationId xmlns:a16="http://schemas.microsoft.com/office/drawing/2014/main" id="{684D9719-5464-A749-A6C5-555052CA45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669" b="14835"/>
          <a:stretch/>
        </p:blipFill>
        <p:spPr bwMode="auto">
          <a:xfrm>
            <a:off x="20" y="1"/>
            <a:ext cx="12191979" cy="4239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footer placeholder">
            <a:extLst>
              <a:ext uri="{FF2B5EF4-FFF2-40B4-BE49-F238E27FC236}">
                <a16:creationId xmlns:a16="http://schemas.microsoft.com/office/drawing/2014/main" id="{0DD2C6A2-52D4-6F42-81E1-B3EAB4E1BFE7}"/>
              </a:ext>
            </a:extLst>
          </p:cNvPr>
          <p:cNvSpPr txBox="1">
            <a:spLocks/>
          </p:cNvSpPr>
          <p:nvPr/>
        </p:nvSpPr>
        <p:spPr>
          <a:xfrm>
            <a:off x="0" y="6465614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pic>
        <p:nvPicPr>
          <p:cNvPr id="28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777EAFE6-4195-B549-AF16-BBB09CDEA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47426" y="5906991"/>
            <a:ext cx="984250" cy="951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3645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FDA45A34-3E92-1D44-8E6E-5F6B641B0F73}"/>
              </a:ext>
            </a:extLst>
          </p:cNvPr>
          <p:cNvSpPr txBox="1">
            <a:spLocks/>
          </p:cNvSpPr>
          <p:nvPr/>
        </p:nvSpPr>
        <p:spPr>
          <a:xfrm>
            <a:off x="6934442" y="5462037"/>
            <a:ext cx="2598440" cy="54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7" name="footer placeholder">
            <a:extLst>
              <a:ext uri="{FF2B5EF4-FFF2-40B4-BE49-F238E27FC236}">
                <a16:creationId xmlns:a16="http://schemas.microsoft.com/office/drawing/2014/main" id="{DB09F592-C739-F443-8856-4BA3C7694B63}"/>
              </a:ext>
            </a:extLst>
          </p:cNvPr>
          <p:cNvSpPr txBox="1">
            <a:spLocks/>
          </p:cNvSpPr>
          <p:nvPr/>
        </p:nvSpPr>
        <p:spPr>
          <a:xfrm>
            <a:off x="0" y="6465614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pic>
        <p:nvPicPr>
          <p:cNvPr id="3" name="Screen Recording 2022-04-11 at 3.27.49 PM.mov" descr="Screen Recording 2022-04-11 at 3.27.49 PM.mov">
            <a:hlinkClick r:id="" action="ppaction://media"/>
            <a:extLst>
              <a:ext uri="{FF2B5EF4-FFF2-40B4-BE49-F238E27FC236}">
                <a16:creationId xmlns:a16="http://schemas.microsoft.com/office/drawing/2014/main" id="{01A202D0-A5F0-A04A-B3C4-F9D9AD7F90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4031" y="1045442"/>
            <a:ext cx="8783938" cy="4767116"/>
          </a:xfrm>
          <a:prstGeom prst="rect">
            <a:avLst/>
          </a:prstGeom>
        </p:spPr>
      </p:pic>
      <p:sp>
        <p:nvSpPr>
          <p:cNvPr id="9" name="title">
            <a:extLst>
              <a:ext uri="{FF2B5EF4-FFF2-40B4-BE49-F238E27FC236}">
                <a16:creationId xmlns:a16="http://schemas.microsoft.com/office/drawing/2014/main" id="{739FAEB2-8268-E543-98A9-8D1937C30D4D}"/>
              </a:ext>
            </a:extLst>
          </p:cNvPr>
          <p:cNvSpPr txBox="1">
            <a:spLocks/>
          </p:cNvSpPr>
          <p:nvPr/>
        </p:nvSpPr>
        <p:spPr>
          <a:xfrm>
            <a:off x="0" y="88901"/>
            <a:ext cx="3316233" cy="392386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TOLD Calculator</a:t>
            </a:r>
          </a:p>
        </p:txBody>
      </p:sp>
      <p:pic>
        <p:nvPicPr>
          <p:cNvPr id="10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92B12702-923D-DA41-9A1F-162937EF62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2224" y="6143208"/>
            <a:ext cx="739776" cy="71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1766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4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FDA45A34-3E92-1D44-8E6E-5F6B641B0F73}"/>
              </a:ext>
            </a:extLst>
          </p:cNvPr>
          <p:cNvSpPr txBox="1">
            <a:spLocks/>
          </p:cNvSpPr>
          <p:nvPr/>
        </p:nvSpPr>
        <p:spPr>
          <a:xfrm>
            <a:off x="6934442" y="5462037"/>
            <a:ext cx="2598440" cy="54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0" name="layout-area">
            <a:extLst>
              <a:ext uri="{FF2B5EF4-FFF2-40B4-BE49-F238E27FC236}">
                <a16:creationId xmlns:a16="http://schemas.microsoft.com/office/drawing/2014/main" id="{53B5236B-4943-D440-996B-60B5EE95B397}"/>
              </a:ext>
            </a:extLst>
          </p:cNvPr>
          <p:cNvSpPr>
            <a:spLocks noChangeAspect="1"/>
          </p:cNvSpPr>
          <p:nvPr/>
        </p:nvSpPr>
        <p:spPr>
          <a:xfrm>
            <a:off x="4012949" y="1300195"/>
            <a:ext cx="7777163" cy="4298752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5" name="scene1">
            <a:extLst>
              <a:ext uri="{FF2B5EF4-FFF2-40B4-BE49-F238E27FC236}">
                <a16:creationId xmlns:a16="http://schemas.microsoft.com/office/drawing/2014/main" id="{944F750A-A008-DB42-8337-EB35F09C5A9E}"/>
              </a:ext>
            </a:extLst>
          </p:cNvPr>
          <p:cNvSpPr/>
          <p:nvPr/>
        </p:nvSpPr>
        <p:spPr bwMode="auto">
          <a:xfrm>
            <a:off x="11279" y="1295081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Calculator</a:t>
            </a:r>
          </a:p>
        </p:txBody>
      </p:sp>
      <p:sp>
        <p:nvSpPr>
          <p:cNvPr id="16" name="attention bar">
            <a:extLst>
              <a:ext uri="{FF2B5EF4-FFF2-40B4-BE49-F238E27FC236}">
                <a16:creationId xmlns:a16="http://schemas.microsoft.com/office/drawing/2014/main" id="{5FC67FF1-7217-BA40-BCF6-E3B87E38B869}"/>
              </a:ext>
            </a:extLst>
          </p:cNvPr>
          <p:cNvSpPr/>
          <p:nvPr/>
        </p:nvSpPr>
        <p:spPr>
          <a:xfrm>
            <a:off x="3801924" y="1316670"/>
            <a:ext cx="97414" cy="429875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7" name="scene1">
            <a:extLst>
              <a:ext uri="{FF2B5EF4-FFF2-40B4-BE49-F238E27FC236}">
                <a16:creationId xmlns:a16="http://schemas.microsoft.com/office/drawing/2014/main" id="{A9C4A09A-5015-1A48-8AE3-1DE54E757BBA}"/>
              </a:ext>
            </a:extLst>
          </p:cNvPr>
          <p:cNvSpPr/>
          <p:nvPr/>
        </p:nvSpPr>
        <p:spPr bwMode="auto">
          <a:xfrm>
            <a:off x="0" y="2420303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Profiles</a:t>
            </a:r>
          </a:p>
        </p:txBody>
      </p:sp>
      <p:sp>
        <p:nvSpPr>
          <p:cNvPr id="18" name="scene1">
            <a:extLst>
              <a:ext uri="{FF2B5EF4-FFF2-40B4-BE49-F238E27FC236}">
                <a16:creationId xmlns:a16="http://schemas.microsoft.com/office/drawing/2014/main" id="{7F7849F7-E5F5-7341-8AD1-DCA5852695B8}"/>
              </a:ext>
            </a:extLst>
          </p:cNvPr>
          <p:cNvSpPr/>
          <p:nvPr/>
        </p:nvSpPr>
        <p:spPr bwMode="auto">
          <a:xfrm>
            <a:off x="11279" y="3545525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Solver</a:t>
            </a:r>
          </a:p>
        </p:txBody>
      </p:sp>
      <p:sp>
        <p:nvSpPr>
          <p:cNvPr id="19" name="scene1">
            <a:extLst>
              <a:ext uri="{FF2B5EF4-FFF2-40B4-BE49-F238E27FC236}">
                <a16:creationId xmlns:a16="http://schemas.microsoft.com/office/drawing/2014/main" id="{9AA4F01D-C50F-7144-B7E4-BFC29301EA69}"/>
              </a:ext>
            </a:extLst>
          </p:cNvPr>
          <p:cNvSpPr/>
          <p:nvPr/>
        </p:nvSpPr>
        <p:spPr bwMode="auto">
          <a:xfrm>
            <a:off x="11279" y="4670747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Runway Query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DAAEEA-A384-2846-B3DE-957A78E8A936}"/>
              </a:ext>
            </a:extLst>
          </p:cNvPr>
          <p:cNvSpPr/>
          <p:nvPr/>
        </p:nvSpPr>
        <p:spPr>
          <a:xfrm>
            <a:off x="4473433" y="1682910"/>
            <a:ext cx="3148009" cy="1623927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000" tIns="54000" rIns="81000" bIns="54000" rtlCol="0" anchor="t" anchorCtr="0"/>
          <a:lstStyle/>
          <a:p>
            <a:pPr algn="l"/>
            <a:endParaRPr lang="en-US" sz="1050">
              <a:latin typeface="Century Schoolbook" panose="02040604050505020304" pitchFamily="18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21A304D-6437-384E-A1E4-BF25B0AC56FA}"/>
              </a:ext>
            </a:extLst>
          </p:cNvPr>
          <p:cNvSpPr/>
          <p:nvPr/>
        </p:nvSpPr>
        <p:spPr>
          <a:xfrm>
            <a:off x="4473433" y="3769012"/>
            <a:ext cx="3148009" cy="1623926"/>
          </a:xfrm>
          <a:prstGeom prst="rect">
            <a:avLst/>
          </a:prstGeom>
          <a:solidFill>
            <a:schemeClr val="bg1">
              <a:lumMod val="75000"/>
            </a:schemeClr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000" tIns="54000" rIns="81000" bIns="54000" rtlCol="0" anchor="t" anchorCtr="0"/>
          <a:lstStyle/>
          <a:p>
            <a:pPr algn="l"/>
            <a:endParaRPr lang="en-US" sz="1050">
              <a:latin typeface="Century Schoolbook" panose="02040604050505020304" pitchFamily="18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B2FB43-5D02-1840-9FCB-E494A3B274B0}"/>
              </a:ext>
            </a:extLst>
          </p:cNvPr>
          <p:cNvSpPr/>
          <p:nvPr/>
        </p:nvSpPr>
        <p:spPr>
          <a:xfrm>
            <a:off x="8169845" y="3771838"/>
            <a:ext cx="3148009" cy="1623926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000" tIns="54000" rIns="81000" bIns="54000" rtlCol="0" anchor="t" anchorCtr="0"/>
          <a:lstStyle/>
          <a:p>
            <a:pPr algn="l"/>
            <a:endParaRPr lang="en-US" sz="1050">
              <a:latin typeface="Century Schoolbook" panose="02040604050505020304" pitchFamily="18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935663-BB34-C74C-BB00-37E5832DFE41}"/>
              </a:ext>
            </a:extLst>
          </p:cNvPr>
          <p:cNvSpPr/>
          <p:nvPr/>
        </p:nvSpPr>
        <p:spPr>
          <a:xfrm>
            <a:off x="8169845" y="1664813"/>
            <a:ext cx="3148009" cy="1623926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000" tIns="54000" rIns="81000" bIns="54000" rtlCol="0" anchor="t" anchorCtr="0"/>
          <a:lstStyle/>
          <a:p>
            <a:pPr algn="l"/>
            <a:endParaRPr lang="en-US" sz="1050">
              <a:latin typeface="Century Schoolbook" panose="020406040505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530F4E-F009-6042-A44D-0A064DEB2231}"/>
              </a:ext>
            </a:extLst>
          </p:cNvPr>
          <p:cNvSpPr txBox="1"/>
          <p:nvPr/>
        </p:nvSpPr>
        <p:spPr>
          <a:xfrm>
            <a:off x="5382913" y="1331028"/>
            <a:ext cx="129853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Calculator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49A117C-63F7-D643-8FB6-13BBF29D5D19}"/>
              </a:ext>
            </a:extLst>
          </p:cNvPr>
          <p:cNvSpPr txBox="1"/>
          <p:nvPr/>
        </p:nvSpPr>
        <p:spPr>
          <a:xfrm>
            <a:off x="9094323" y="1302453"/>
            <a:ext cx="129853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Profiles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948EBF7-AEB3-A14A-91A4-C70CA8917A2F}"/>
              </a:ext>
            </a:extLst>
          </p:cNvPr>
          <p:cNvSpPr txBox="1"/>
          <p:nvPr/>
        </p:nvSpPr>
        <p:spPr>
          <a:xfrm>
            <a:off x="5398166" y="3415092"/>
            <a:ext cx="129853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EE56B"/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Solver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32BBD1D-34C0-544C-B0DE-38659E887315}"/>
              </a:ext>
            </a:extLst>
          </p:cNvPr>
          <p:cNvSpPr txBox="1"/>
          <p:nvPr/>
        </p:nvSpPr>
        <p:spPr>
          <a:xfrm>
            <a:off x="8709695" y="3404402"/>
            <a:ext cx="206779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Runway Query</a:t>
            </a:r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BBC448C5-5178-784D-BEB9-2738CC668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4719" y="1783282"/>
            <a:ext cx="2845434" cy="1386947"/>
          </a:xfrm>
          <a:prstGeom prst="rect">
            <a:avLst/>
          </a:prstGeom>
        </p:spPr>
      </p:pic>
      <p:pic>
        <p:nvPicPr>
          <p:cNvPr id="29" name="Picture 28" descr="Graphical user interface&#10;&#10;Description automatically generated">
            <a:extLst>
              <a:ext uri="{FF2B5EF4-FFF2-40B4-BE49-F238E27FC236}">
                <a16:creationId xmlns:a16="http://schemas.microsoft.com/office/drawing/2014/main" id="{01867493-C8AA-BB4A-80E7-C1002DD61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0876" y="1773119"/>
            <a:ext cx="2845942" cy="1418955"/>
          </a:xfrm>
          <a:prstGeom prst="rect">
            <a:avLst/>
          </a:prstGeom>
        </p:spPr>
      </p:pic>
      <p:pic>
        <p:nvPicPr>
          <p:cNvPr id="31" name="Picture 30" descr="Graphical user interface&#10;&#10;Description automatically generated">
            <a:extLst>
              <a:ext uri="{FF2B5EF4-FFF2-40B4-BE49-F238E27FC236}">
                <a16:creationId xmlns:a16="http://schemas.microsoft.com/office/drawing/2014/main" id="{C463F2D0-1E41-5A41-8C09-25DC8262E7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4719" y="3895699"/>
            <a:ext cx="2845434" cy="1386947"/>
          </a:xfrm>
          <a:prstGeom prst="rect">
            <a:avLst/>
          </a:prstGeom>
        </p:spPr>
      </p:pic>
      <p:pic>
        <p:nvPicPr>
          <p:cNvPr id="33" name="Picture 3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6DF4C66-E42B-804A-A4A4-3301CC8588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0876" y="3887501"/>
            <a:ext cx="2845434" cy="1386947"/>
          </a:xfrm>
          <a:prstGeom prst="rect">
            <a:avLst/>
          </a:prstGeom>
        </p:spPr>
      </p:pic>
      <p:sp>
        <p:nvSpPr>
          <p:cNvPr id="30" name="footer placeholder">
            <a:extLst>
              <a:ext uri="{FF2B5EF4-FFF2-40B4-BE49-F238E27FC236}">
                <a16:creationId xmlns:a16="http://schemas.microsoft.com/office/drawing/2014/main" id="{8922EE32-E926-554C-A545-BA59D828E3C9}"/>
              </a:ext>
            </a:extLst>
          </p:cNvPr>
          <p:cNvSpPr txBox="1">
            <a:spLocks/>
          </p:cNvSpPr>
          <p:nvPr/>
        </p:nvSpPr>
        <p:spPr>
          <a:xfrm>
            <a:off x="0" y="6465614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sp>
        <p:nvSpPr>
          <p:cNvPr id="34" name="title">
            <a:extLst>
              <a:ext uri="{FF2B5EF4-FFF2-40B4-BE49-F238E27FC236}">
                <a16:creationId xmlns:a16="http://schemas.microsoft.com/office/drawing/2014/main" id="{9E127C2E-55C5-CF46-8822-D8637CA07C05}"/>
              </a:ext>
            </a:extLst>
          </p:cNvPr>
          <p:cNvSpPr txBox="1">
            <a:spLocks/>
          </p:cNvSpPr>
          <p:nvPr/>
        </p:nvSpPr>
        <p:spPr>
          <a:xfrm>
            <a:off x="0" y="88901"/>
            <a:ext cx="3316233" cy="392386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TOLD Calculator</a:t>
            </a:r>
          </a:p>
        </p:txBody>
      </p:sp>
      <p:pic>
        <p:nvPicPr>
          <p:cNvPr id="35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FD6ADFC6-25F9-2041-9249-0D156E2486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2224" y="6143208"/>
            <a:ext cx="739776" cy="71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0083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FDA45A34-3E92-1D44-8E6E-5F6B641B0F73}"/>
              </a:ext>
            </a:extLst>
          </p:cNvPr>
          <p:cNvSpPr txBox="1">
            <a:spLocks/>
          </p:cNvSpPr>
          <p:nvPr/>
        </p:nvSpPr>
        <p:spPr>
          <a:xfrm>
            <a:off x="6934442" y="5462037"/>
            <a:ext cx="2598440" cy="54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0" name="layout-area">
            <a:extLst>
              <a:ext uri="{FF2B5EF4-FFF2-40B4-BE49-F238E27FC236}">
                <a16:creationId xmlns:a16="http://schemas.microsoft.com/office/drawing/2014/main" id="{53B5236B-4943-D440-996B-60B5EE95B397}"/>
              </a:ext>
            </a:extLst>
          </p:cNvPr>
          <p:cNvSpPr>
            <a:spLocks noChangeAspect="1"/>
          </p:cNvSpPr>
          <p:nvPr/>
        </p:nvSpPr>
        <p:spPr>
          <a:xfrm>
            <a:off x="4013267" y="1316670"/>
            <a:ext cx="4279398" cy="4298752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5" name="scene1">
            <a:extLst>
              <a:ext uri="{FF2B5EF4-FFF2-40B4-BE49-F238E27FC236}">
                <a16:creationId xmlns:a16="http://schemas.microsoft.com/office/drawing/2014/main" id="{944F750A-A008-DB42-8337-EB35F09C5A9E}"/>
              </a:ext>
            </a:extLst>
          </p:cNvPr>
          <p:cNvSpPr/>
          <p:nvPr/>
        </p:nvSpPr>
        <p:spPr bwMode="auto">
          <a:xfrm>
            <a:off x="11279" y="1295081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Calculator</a:t>
            </a:r>
          </a:p>
        </p:txBody>
      </p:sp>
      <p:sp>
        <p:nvSpPr>
          <p:cNvPr id="16" name="attention bar">
            <a:extLst>
              <a:ext uri="{FF2B5EF4-FFF2-40B4-BE49-F238E27FC236}">
                <a16:creationId xmlns:a16="http://schemas.microsoft.com/office/drawing/2014/main" id="{5FC67FF1-7217-BA40-BCF6-E3B87E38B869}"/>
              </a:ext>
            </a:extLst>
          </p:cNvPr>
          <p:cNvSpPr/>
          <p:nvPr/>
        </p:nvSpPr>
        <p:spPr>
          <a:xfrm>
            <a:off x="3801924" y="1316670"/>
            <a:ext cx="97414" cy="429875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7" name="scene1">
            <a:extLst>
              <a:ext uri="{FF2B5EF4-FFF2-40B4-BE49-F238E27FC236}">
                <a16:creationId xmlns:a16="http://schemas.microsoft.com/office/drawing/2014/main" id="{A9C4A09A-5015-1A48-8AE3-1DE54E757BBA}"/>
              </a:ext>
            </a:extLst>
          </p:cNvPr>
          <p:cNvSpPr/>
          <p:nvPr/>
        </p:nvSpPr>
        <p:spPr bwMode="auto">
          <a:xfrm>
            <a:off x="0" y="2420303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Profiles</a:t>
            </a:r>
          </a:p>
        </p:txBody>
      </p:sp>
      <p:sp>
        <p:nvSpPr>
          <p:cNvPr id="18" name="scene1">
            <a:extLst>
              <a:ext uri="{FF2B5EF4-FFF2-40B4-BE49-F238E27FC236}">
                <a16:creationId xmlns:a16="http://schemas.microsoft.com/office/drawing/2014/main" id="{7F7849F7-E5F5-7341-8AD1-DCA5852695B8}"/>
              </a:ext>
            </a:extLst>
          </p:cNvPr>
          <p:cNvSpPr/>
          <p:nvPr/>
        </p:nvSpPr>
        <p:spPr bwMode="auto">
          <a:xfrm>
            <a:off x="11279" y="3545525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Solver</a:t>
            </a:r>
          </a:p>
        </p:txBody>
      </p:sp>
      <p:sp>
        <p:nvSpPr>
          <p:cNvPr id="19" name="scene1">
            <a:extLst>
              <a:ext uri="{FF2B5EF4-FFF2-40B4-BE49-F238E27FC236}">
                <a16:creationId xmlns:a16="http://schemas.microsoft.com/office/drawing/2014/main" id="{9AA4F01D-C50F-7144-B7E4-BFC29301EA69}"/>
              </a:ext>
            </a:extLst>
          </p:cNvPr>
          <p:cNvSpPr/>
          <p:nvPr/>
        </p:nvSpPr>
        <p:spPr bwMode="auto">
          <a:xfrm>
            <a:off x="11279" y="4670747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Runway Query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CAE5F5-D7F8-6440-9839-12CABE10192D}"/>
              </a:ext>
            </a:extLst>
          </p:cNvPr>
          <p:cNvSpPr txBox="1"/>
          <p:nvPr/>
        </p:nvSpPr>
        <p:spPr>
          <a:xfrm>
            <a:off x="4045566" y="2188773"/>
            <a:ext cx="409513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ntury Schoolbook" panose="02040604050505020304" pitchFamily="18" charset="0"/>
              </a:rPr>
              <a:t>The Solver shares many of the same attributes as the Calculator, but the Solver calculates the maximum fuel parameters that can be used for a specified runway and abort distance rather than calculating all performance parameters from preset fuel loadouts</a:t>
            </a:r>
          </a:p>
          <a:p>
            <a:endParaRPr lang="en-US" sz="1600">
              <a:solidFill>
                <a:schemeClr val="bg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20" name="footer placeholder">
            <a:extLst>
              <a:ext uri="{FF2B5EF4-FFF2-40B4-BE49-F238E27FC236}">
                <a16:creationId xmlns:a16="http://schemas.microsoft.com/office/drawing/2014/main" id="{98AAFCE6-BBB1-3741-9374-507F63EF37F7}"/>
              </a:ext>
            </a:extLst>
          </p:cNvPr>
          <p:cNvSpPr txBox="1">
            <a:spLocks/>
          </p:cNvSpPr>
          <p:nvPr/>
        </p:nvSpPr>
        <p:spPr>
          <a:xfrm>
            <a:off x="0" y="6465614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8D022347-19FA-AE43-9BD2-ECD4BB838E0C}"/>
              </a:ext>
            </a:extLst>
          </p:cNvPr>
          <p:cNvSpPr txBox="1">
            <a:spLocks/>
          </p:cNvSpPr>
          <p:nvPr/>
        </p:nvSpPr>
        <p:spPr>
          <a:xfrm>
            <a:off x="0" y="88901"/>
            <a:ext cx="3316233" cy="392386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TOLD Calculator</a:t>
            </a:r>
          </a:p>
        </p:txBody>
      </p:sp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28CB7C12-3A0E-C04F-B07D-ADD3A6F123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51"/>
          <a:stretch/>
        </p:blipFill>
        <p:spPr>
          <a:xfrm>
            <a:off x="8835911" y="932733"/>
            <a:ext cx="2797547" cy="4864490"/>
          </a:xfrm>
          <a:prstGeom prst="rect">
            <a:avLst/>
          </a:prstGeom>
        </p:spPr>
      </p:pic>
      <p:pic>
        <p:nvPicPr>
          <p:cNvPr id="23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E9D30316-8941-664B-9DD1-F64769350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2224" y="6143208"/>
            <a:ext cx="739776" cy="71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0450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FDA45A34-3E92-1D44-8E6E-5F6B641B0F73}"/>
              </a:ext>
            </a:extLst>
          </p:cNvPr>
          <p:cNvSpPr txBox="1">
            <a:spLocks/>
          </p:cNvSpPr>
          <p:nvPr/>
        </p:nvSpPr>
        <p:spPr>
          <a:xfrm>
            <a:off x="6934442" y="5462037"/>
            <a:ext cx="2598440" cy="54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0" name="layout-area">
            <a:extLst>
              <a:ext uri="{FF2B5EF4-FFF2-40B4-BE49-F238E27FC236}">
                <a16:creationId xmlns:a16="http://schemas.microsoft.com/office/drawing/2014/main" id="{53B5236B-4943-D440-996B-60B5EE95B397}"/>
              </a:ext>
            </a:extLst>
          </p:cNvPr>
          <p:cNvSpPr>
            <a:spLocks noChangeAspect="1"/>
          </p:cNvSpPr>
          <p:nvPr/>
        </p:nvSpPr>
        <p:spPr>
          <a:xfrm>
            <a:off x="4013266" y="1316669"/>
            <a:ext cx="8050117" cy="4692567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5" name="scene1">
            <a:extLst>
              <a:ext uri="{FF2B5EF4-FFF2-40B4-BE49-F238E27FC236}">
                <a16:creationId xmlns:a16="http://schemas.microsoft.com/office/drawing/2014/main" id="{944F750A-A008-DB42-8337-EB35F09C5A9E}"/>
              </a:ext>
            </a:extLst>
          </p:cNvPr>
          <p:cNvSpPr/>
          <p:nvPr/>
        </p:nvSpPr>
        <p:spPr bwMode="auto">
          <a:xfrm>
            <a:off x="11279" y="1295081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Calculator</a:t>
            </a:r>
          </a:p>
        </p:txBody>
      </p:sp>
      <p:sp>
        <p:nvSpPr>
          <p:cNvPr id="16" name="attention bar">
            <a:extLst>
              <a:ext uri="{FF2B5EF4-FFF2-40B4-BE49-F238E27FC236}">
                <a16:creationId xmlns:a16="http://schemas.microsoft.com/office/drawing/2014/main" id="{5FC67FF1-7217-BA40-BCF6-E3B87E38B869}"/>
              </a:ext>
            </a:extLst>
          </p:cNvPr>
          <p:cNvSpPr/>
          <p:nvPr/>
        </p:nvSpPr>
        <p:spPr>
          <a:xfrm>
            <a:off x="3801924" y="1316670"/>
            <a:ext cx="97414" cy="429875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7" name="scene1">
            <a:extLst>
              <a:ext uri="{FF2B5EF4-FFF2-40B4-BE49-F238E27FC236}">
                <a16:creationId xmlns:a16="http://schemas.microsoft.com/office/drawing/2014/main" id="{A9C4A09A-5015-1A48-8AE3-1DE54E757BBA}"/>
              </a:ext>
            </a:extLst>
          </p:cNvPr>
          <p:cNvSpPr/>
          <p:nvPr/>
        </p:nvSpPr>
        <p:spPr bwMode="auto">
          <a:xfrm>
            <a:off x="0" y="2420303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Profiles</a:t>
            </a:r>
          </a:p>
        </p:txBody>
      </p:sp>
      <p:sp>
        <p:nvSpPr>
          <p:cNvPr id="18" name="scene1">
            <a:extLst>
              <a:ext uri="{FF2B5EF4-FFF2-40B4-BE49-F238E27FC236}">
                <a16:creationId xmlns:a16="http://schemas.microsoft.com/office/drawing/2014/main" id="{7F7849F7-E5F5-7341-8AD1-DCA5852695B8}"/>
              </a:ext>
            </a:extLst>
          </p:cNvPr>
          <p:cNvSpPr/>
          <p:nvPr/>
        </p:nvSpPr>
        <p:spPr bwMode="auto">
          <a:xfrm>
            <a:off x="11279" y="3545525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Solver</a:t>
            </a:r>
          </a:p>
        </p:txBody>
      </p:sp>
      <p:sp>
        <p:nvSpPr>
          <p:cNvPr id="19" name="scene1">
            <a:extLst>
              <a:ext uri="{FF2B5EF4-FFF2-40B4-BE49-F238E27FC236}">
                <a16:creationId xmlns:a16="http://schemas.microsoft.com/office/drawing/2014/main" id="{9AA4F01D-C50F-7144-B7E4-BFC29301EA69}"/>
              </a:ext>
            </a:extLst>
          </p:cNvPr>
          <p:cNvSpPr/>
          <p:nvPr/>
        </p:nvSpPr>
        <p:spPr bwMode="auto">
          <a:xfrm>
            <a:off x="11279" y="4670747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Runway Query</a:t>
            </a:r>
          </a:p>
        </p:txBody>
      </p:sp>
      <p:sp>
        <p:nvSpPr>
          <p:cNvPr id="20" name="footer placeholder">
            <a:extLst>
              <a:ext uri="{FF2B5EF4-FFF2-40B4-BE49-F238E27FC236}">
                <a16:creationId xmlns:a16="http://schemas.microsoft.com/office/drawing/2014/main" id="{98AAFCE6-BBB1-3741-9374-507F63EF37F7}"/>
              </a:ext>
            </a:extLst>
          </p:cNvPr>
          <p:cNvSpPr txBox="1">
            <a:spLocks/>
          </p:cNvSpPr>
          <p:nvPr/>
        </p:nvSpPr>
        <p:spPr>
          <a:xfrm>
            <a:off x="0" y="6465614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8D022347-19FA-AE43-9BD2-ECD4BB838E0C}"/>
              </a:ext>
            </a:extLst>
          </p:cNvPr>
          <p:cNvSpPr txBox="1">
            <a:spLocks/>
          </p:cNvSpPr>
          <p:nvPr/>
        </p:nvSpPr>
        <p:spPr>
          <a:xfrm>
            <a:off x="0" y="88901"/>
            <a:ext cx="3316233" cy="392386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TOLD Calculator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4E30160F-4241-DC4A-A5CE-69F319D66F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1752" y="2397219"/>
            <a:ext cx="4833144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539CCB3-BE36-A94F-BA3A-5790F411890F}"/>
              </a:ext>
            </a:extLst>
          </p:cNvPr>
          <p:cNvSpPr txBox="1"/>
          <p:nvPr/>
        </p:nvSpPr>
        <p:spPr>
          <a:xfrm>
            <a:off x="8064499" y="1383205"/>
            <a:ext cx="39348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After </a:t>
            </a:r>
            <a:r>
              <a:rPr lang="en-US" sz="1600" dirty="0">
                <a:solidFill>
                  <a:schemeClr val="bg1"/>
                </a:solidFill>
                <a:latin typeface="Century Schoolbook" panose="02040604050505020304" pitchFamily="18" charset="0"/>
              </a:rPr>
              <a:t>clicking ”Solve,” </a:t>
            </a:r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a pop-up modal appears </a:t>
            </a:r>
            <a:r>
              <a:rPr lang="en-US" sz="1600" dirty="0">
                <a:solidFill>
                  <a:schemeClr val="bg1"/>
                </a:solidFill>
                <a:latin typeface="Century Schoolbook" panose="02040604050505020304" pitchFamily="18" charset="0"/>
              </a:rPr>
              <a:t>displaying </a:t>
            </a:r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the maximum fuel capacities </a:t>
            </a:r>
            <a:r>
              <a:rPr lang="en-US" sz="1600" dirty="0">
                <a:solidFill>
                  <a:schemeClr val="bg1"/>
                </a:solidFill>
                <a:latin typeface="Century Schoolbook" panose="02040604050505020304" pitchFamily="18" charset="0"/>
              </a:rPr>
              <a:t>which are </a:t>
            </a:r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stored in the table </a:t>
            </a:r>
            <a:endParaRPr lang="en-US" sz="1600" dirty="0">
              <a:solidFill>
                <a:schemeClr val="bg1"/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24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AE8602AE-5B33-414C-8E5B-DDDE0B3823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2224" y="6143208"/>
            <a:ext cx="739776" cy="71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779973F-2FD2-454C-9D9D-FB0951C5D9F5}"/>
              </a:ext>
            </a:extLst>
          </p:cNvPr>
          <p:cNvSpPr txBox="1"/>
          <p:nvPr/>
        </p:nvSpPr>
        <p:spPr>
          <a:xfrm>
            <a:off x="4085332" y="1451762"/>
            <a:ext cx="162966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entury Schoolbook" panose="02040604050505020304" pitchFamily="18" charset="0"/>
              </a:rPr>
              <a:t>The associated performance parameters are also shown </a:t>
            </a:r>
          </a:p>
        </p:txBody>
      </p:sp>
      <p:cxnSp>
        <p:nvCxnSpPr>
          <p:cNvPr id="12" name="Elbow Connector 11">
            <a:extLst>
              <a:ext uri="{FF2B5EF4-FFF2-40B4-BE49-F238E27FC236}">
                <a16:creationId xmlns:a16="http://schemas.microsoft.com/office/drawing/2014/main" id="{B9E76F90-6ED9-E940-BAC0-0A9359365CBD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5715000" y="1990371"/>
            <a:ext cx="889000" cy="538609"/>
          </a:xfrm>
          <a:prstGeom prst="bentConnector3">
            <a:avLst>
              <a:gd name="adj1" fmla="val 100000"/>
            </a:avLst>
          </a:prstGeom>
          <a:ln w="57150">
            <a:solidFill>
              <a:srgbClr val="FFF4B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lbow Connector 40">
            <a:extLst>
              <a:ext uri="{FF2B5EF4-FFF2-40B4-BE49-F238E27FC236}">
                <a16:creationId xmlns:a16="http://schemas.microsoft.com/office/drawing/2014/main" id="{B93BB784-2F40-0241-B61D-DF07A5B64264}"/>
              </a:ext>
            </a:extLst>
          </p:cNvPr>
          <p:cNvCxnSpPr>
            <a:cxnSpLocks/>
          </p:cNvCxnSpPr>
          <p:nvPr/>
        </p:nvCxnSpPr>
        <p:spPr>
          <a:xfrm rot="5400000">
            <a:off x="10206537" y="2488115"/>
            <a:ext cx="1494048" cy="997329"/>
          </a:xfrm>
          <a:prstGeom prst="bentConnector3">
            <a:avLst>
              <a:gd name="adj1" fmla="val 99302"/>
            </a:avLst>
          </a:prstGeom>
          <a:ln w="57150">
            <a:solidFill>
              <a:srgbClr val="FFF4B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4729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FDA45A34-3E92-1D44-8E6E-5F6B641B0F73}"/>
              </a:ext>
            </a:extLst>
          </p:cNvPr>
          <p:cNvSpPr txBox="1">
            <a:spLocks/>
          </p:cNvSpPr>
          <p:nvPr/>
        </p:nvSpPr>
        <p:spPr>
          <a:xfrm>
            <a:off x="6934442" y="5462037"/>
            <a:ext cx="2598440" cy="54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7" name="footer placeholder">
            <a:extLst>
              <a:ext uri="{FF2B5EF4-FFF2-40B4-BE49-F238E27FC236}">
                <a16:creationId xmlns:a16="http://schemas.microsoft.com/office/drawing/2014/main" id="{DB09F592-C739-F443-8856-4BA3C7694B63}"/>
              </a:ext>
            </a:extLst>
          </p:cNvPr>
          <p:cNvSpPr txBox="1">
            <a:spLocks/>
          </p:cNvSpPr>
          <p:nvPr/>
        </p:nvSpPr>
        <p:spPr>
          <a:xfrm>
            <a:off x="0" y="6465614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sp>
        <p:nvSpPr>
          <p:cNvPr id="9" name="title">
            <a:extLst>
              <a:ext uri="{FF2B5EF4-FFF2-40B4-BE49-F238E27FC236}">
                <a16:creationId xmlns:a16="http://schemas.microsoft.com/office/drawing/2014/main" id="{739FAEB2-8268-E543-98A9-8D1937C30D4D}"/>
              </a:ext>
            </a:extLst>
          </p:cNvPr>
          <p:cNvSpPr txBox="1">
            <a:spLocks/>
          </p:cNvSpPr>
          <p:nvPr/>
        </p:nvSpPr>
        <p:spPr>
          <a:xfrm>
            <a:off x="0" y="88901"/>
            <a:ext cx="3316233" cy="392386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TOLD Calculator</a:t>
            </a:r>
          </a:p>
        </p:txBody>
      </p:sp>
      <p:pic>
        <p:nvPicPr>
          <p:cNvPr id="2" name="Screen Recording 2022-04-11 at 3.45.42 PM.mov" descr="Screen Recording 2022-04-11 at 3.45.42 PM.mov">
            <a:hlinkClick r:id="" action="ppaction://media"/>
            <a:extLst>
              <a:ext uri="{FF2B5EF4-FFF2-40B4-BE49-F238E27FC236}">
                <a16:creationId xmlns:a16="http://schemas.microsoft.com/office/drawing/2014/main" id="{87D8C576-7EC1-7540-95E0-E8CB08C47B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6195" y="1068324"/>
            <a:ext cx="8699609" cy="4721351"/>
          </a:xfrm>
          <a:prstGeom prst="rect">
            <a:avLst/>
          </a:prstGeom>
        </p:spPr>
      </p:pic>
      <p:pic>
        <p:nvPicPr>
          <p:cNvPr id="10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C77E9161-F798-8746-B5B1-7042711C82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2224" y="6143208"/>
            <a:ext cx="739776" cy="71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8158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1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FDA45A34-3E92-1D44-8E6E-5F6B641B0F73}"/>
              </a:ext>
            </a:extLst>
          </p:cNvPr>
          <p:cNvSpPr txBox="1">
            <a:spLocks/>
          </p:cNvSpPr>
          <p:nvPr/>
        </p:nvSpPr>
        <p:spPr>
          <a:xfrm>
            <a:off x="6934442" y="5462037"/>
            <a:ext cx="2598440" cy="54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5" name="scene1">
            <a:extLst>
              <a:ext uri="{FF2B5EF4-FFF2-40B4-BE49-F238E27FC236}">
                <a16:creationId xmlns:a16="http://schemas.microsoft.com/office/drawing/2014/main" id="{944F750A-A008-DB42-8337-EB35F09C5A9E}"/>
              </a:ext>
            </a:extLst>
          </p:cNvPr>
          <p:cNvSpPr/>
          <p:nvPr/>
        </p:nvSpPr>
        <p:spPr bwMode="auto">
          <a:xfrm>
            <a:off x="11279" y="1295081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Calculator</a:t>
            </a:r>
          </a:p>
        </p:txBody>
      </p:sp>
      <p:sp>
        <p:nvSpPr>
          <p:cNvPr id="17" name="scene1">
            <a:extLst>
              <a:ext uri="{FF2B5EF4-FFF2-40B4-BE49-F238E27FC236}">
                <a16:creationId xmlns:a16="http://schemas.microsoft.com/office/drawing/2014/main" id="{A9C4A09A-5015-1A48-8AE3-1DE54E757BBA}"/>
              </a:ext>
            </a:extLst>
          </p:cNvPr>
          <p:cNvSpPr/>
          <p:nvPr/>
        </p:nvSpPr>
        <p:spPr bwMode="auto">
          <a:xfrm>
            <a:off x="0" y="2420303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Profiles</a:t>
            </a:r>
          </a:p>
        </p:txBody>
      </p:sp>
      <p:sp>
        <p:nvSpPr>
          <p:cNvPr id="18" name="scene1">
            <a:extLst>
              <a:ext uri="{FF2B5EF4-FFF2-40B4-BE49-F238E27FC236}">
                <a16:creationId xmlns:a16="http://schemas.microsoft.com/office/drawing/2014/main" id="{7F7849F7-E5F5-7341-8AD1-DCA5852695B8}"/>
              </a:ext>
            </a:extLst>
          </p:cNvPr>
          <p:cNvSpPr/>
          <p:nvPr/>
        </p:nvSpPr>
        <p:spPr bwMode="auto">
          <a:xfrm>
            <a:off x="11279" y="3545525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Solver</a:t>
            </a:r>
          </a:p>
        </p:txBody>
      </p:sp>
      <p:sp>
        <p:nvSpPr>
          <p:cNvPr id="19" name="scene1">
            <a:extLst>
              <a:ext uri="{FF2B5EF4-FFF2-40B4-BE49-F238E27FC236}">
                <a16:creationId xmlns:a16="http://schemas.microsoft.com/office/drawing/2014/main" id="{9AA4F01D-C50F-7144-B7E4-BFC29301EA69}"/>
              </a:ext>
            </a:extLst>
          </p:cNvPr>
          <p:cNvSpPr/>
          <p:nvPr/>
        </p:nvSpPr>
        <p:spPr bwMode="auto">
          <a:xfrm>
            <a:off x="11279" y="4670747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Runway Query</a:t>
            </a:r>
          </a:p>
        </p:txBody>
      </p:sp>
      <p:sp>
        <p:nvSpPr>
          <p:cNvPr id="20" name="benefit1">
            <a:extLst>
              <a:ext uri="{FF2B5EF4-FFF2-40B4-BE49-F238E27FC236}">
                <a16:creationId xmlns:a16="http://schemas.microsoft.com/office/drawing/2014/main" id="{9F603969-749B-3F46-9269-37149D9FDCCD}"/>
              </a:ext>
            </a:extLst>
          </p:cNvPr>
          <p:cNvSpPr/>
          <p:nvPr/>
        </p:nvSpPr>
        <p:spPr bwMode="auto">
          <a:xfrm>
            <a:off x="3790645" y="1295081"/>
            <a:ext cx="8390076" cy="944675"/>
          </a:xfrm>
          <a:custGeom>
            <a:avLst/>
            <a:gdLst>
              <a:gd name="connsiteX0" fmla="*/ 0 w 6168680"/>
              <a:gd name="connsiteY0" fmla="*/ 0 h 774713"/>
              <a:gd name="connsiteX1" fmla="*/ 6168680 w 6168680"/>
              <a:gd name="connsiteY1" fmla="*/ 0 h 774713"/>
              <a:gd name="connsiteX2" fmla="*/ 6168680 w 6168680"/>
              <a:gd name="connsiteY2" fmla="*/ 774713 h 774713"/>
              <a:gd name="connsiteX3" fmla="*/ 0 w 6168680"/>
              <a:gd name="connsiteY3" fmla="*/ 774713 h 774713"/>
              <a:gd name="connsiteX4" fmla="*/ 0 w 6168680"/>
              <a:gd name="connsiteY4" fmla="*/ 0 h 774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680" h="774713">
                <a:moveTo>
                  <a:pt x="0" y="0"/>
                </a:moveTo>
                <a:lnTo>
                  <a:pt x="6168680" y="0"/>
                </a:lnTo>
                <a:lnTo>
                  <a:pt x="6168680" y="774713"/>
                </a:lnTo>
                <a:lnTo>
                  <a:pt x="0" y="774713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  <a:effectLst/>
        </p:spPr>
        <p:txBody>
          <a:bodyPr wrap="square" lIns="457200" tIns="0" rIns="457200" bIns="0" numCol="1" spcCol="72000" rtlCol="0" anchor="ctr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>
                <a:solidFill>
                  <a:srgbClr val="696969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Calculating performance parameters using automatic runway queries and pre-made profiles dramatically increases user experience.</a:t>
            </a:r>
          </a:p>
        </p:txBody>
      </p:sp>
      <p:sp>
        <p:nvSpPr>
          <p:cNvPr id="21" name="attention bar">
            <a:extLst>
              <a:ext uri="{FF2B5EF4-FFF2-40B4-BE49-F238E27FC236}">
                <a16:creationId xmlns:a16="http://schemas.microsoft.com/office/drawing/2014/main" id="{8C39283A-0631-DE41-8337-95FF3EE6BEFA}"/>
              </a:ext>
            </a:extLst>
          </p:cNvPr>
          <p:cNvSpPr/>
          <p:nvPr/>
        </p:nvSpPr>
        <p:spPr>
          <a:xfrm>
            <a:off x="3793862" y="1295080"/>
            <a:ext cx="86335" cy="94467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3" name="footer placeholder">
            <a:extLst>
              <a:ext uri="{FF2B5EF4-FFF2-40B4-BE49-F238E27FC236}">
                <a16:creationId xmlns:a16="http://schemas.microsoft.com/office/drawing/2014/main" id="{F334FB42-474A-DA46-ACC5-4E1F80B51114}"/>
              </a:ext>
            </a:extLst>
          </p:cNvPr>
          <p:cNvSpPr txBox="1">
            <a:spLocks/>
          </p:cNvSpPr>
          <p:nvPr/>
        </p:nvSpPr>
        <p:spPr>
          <a:xfrm>
            <a:off x="0" y="6465614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sp>
        <p:nvSpPr>
          <p:cNvPr id="16" name="benefit1">
            <a:extLst>
              <a:ext uri="{FF2B5EF4-FFF2-40B4-BE49-F238E27FC236}">
                <a16:creationId xmlns:a16="http://schemas.microsoft.com/office/drawing/2014/main" id="{F4065ABE-884D-7B4E-9032-3603ED020800}"/>
              </a:ext>
            </a:extLst>
          </p:cNvPr>
          <p:cNvSpPr/>
          <p:nvPr/>
        </p:nvSpPr>
        <p:spPr bwMode="auto">
          <a:xfrm>
            <a:off x="3790645" y="2420303"/>
            <a:ext cx="8390076" cy="944675"/>
          </a:xfrm>
          <a:custGeom>
            <a:avLst/>
            <a:gdLst>
              <a:gd name="connsiteX0" fmla="*/ 0 w 6168680"/>
              <a:gd name="connsiteY0" fmla="*/ 0 h 774713"/>
              <a:gd name="connsiteX1" fmla="*/ 6168680 w 6168680"/>
              <a:gd name="connsiteY1" fmla="*/ 0 h 774713"/>
              <a:gd name="connsiteX2" fmla="*/ 6168680 w 6168680"/>
              <a:gd name="connsiteY2" fmla="*/ 774713 h 774713"/>
              <a:gd name="connsiteX3" fmla="*/ 0 w 6168680"/>
              <a:gd name="connsiteY3" fmla="*/ 774713 h 774713"/>
              <a:gd name="connsiteX4" fmla="*/ 0 w 6168680"/>
              <a:gd name="connsiteY4" fmla="*/ 0 h 774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680" h="774713">
                <a:moveTo>
                  <a:pt x="0" y="0"/>
                </a:moveTo>
                <a:lnTo>
                  <a:pt x="6168680" y="0"/>
                </a:lnTo>
                <a:lnTo>
                  <a:pt x="6168680" y="774713"/>
                </a:lnTo>
                <a:lnTo>
                  <a:pt x="0" y="774713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  <a:effectLst/>
        </p:spPr>
        <p:txBody>
          <a:bodyPr wrap="square" lIns="457200" tIns="0" rIns="457200" bIns="0" numCol="1" spcCol="72000" rtlCol="0" anchor="ctr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>
                <a:solidFill>
                  <a:srgbClr val="696969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Creating pre-made profiles reduces time when repeating calculations with similar loadouts.</a:t>
            </a:r>
          </a:p>
        </p:txBody>
      </p:sp>
      <p:sp>
        <p:nvSpPr>
          <p:cNvPr id="22" name="attention bar">
            <a:extLst>
              <a:ext uri="{FF2B5EF4-FFF2-40B4-BE49-F238E27FC236}">
                <a16:creationId xmlns:a16="http://schemas.microsoft.com/office/drawing/2014/main" id="{5CFF5539-6696-9742-BC59-E8FF7FFD118F}"/>
              </a:ext>
            </a:extLst>
          </p:cNvPr>
          <p:cNvSpPr/>
          <p:nvPr/>
        </p:nvSpPr>
        <p:spPr>
          <a:xfrm>
            <a:off x="3793862" y="2420302"/>
            <a:ext cx="86335" cy="94467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23" name="title">
            <a:extLst>
              <a:ext uri="{FF2B5EF4-FFF2-40B4-BE49-F238E27FC236}">
                <a16:creationId xmlns:a16="http://schemas.microsoft.com/office/drawing/2014/main" id="{8ABFF855-8A0B-2147-A88D-81A9AC1F4330}"/>
              </a:ext>
            </a:extLst>
          </p:cNvPr>
          <p:cNvSpPr txBox="1">
            <a:spLocks/>
          </p:cNvSpPr>
          <p:nvPr/>
        </p:nvSpPr>
        <p:spPr>
          <a:xfrm>
            <a:off x="0" y="88901"/>
            <a:ext cx="3316233" cy="392386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TOLD Calculator</a:t>
            </a:r>
          </a:p>
        </p:txBody>
      </p:sp>
      <p:sp>
        <p:nvSpPr>
          <p:cNvPr id="24" name="benefit1">
            <a:extLst>
              <a:ext uri="{FF2B5EF4-FFF2-40B4-BE49-F238E27FC236}">
                <a16:creationId xmlns:a16="http://schemas.microsoft.com/office/drawing/2014/main" id="{E08E7C2A-B20E-474E-94FF-292A32D860C9}"/>
              </a:ext>
            </a:extLst>
          </p:cNvPr>
          <p:cNvSpPr/>
          <p:nvPr/>
        </p:nvSpPr>
        <p:spPr bwMode="auto">
          <a:xfrm>
            <a:off x="3790645" y="3545524"/>
            <a:ext cx="8390076" cy="944675"/>
          </a:xfrm>
          <a:custGeom>
            <a:avLst/>
            <a:gdLst>
              <a:gd name="connsiteX0" fmla="*/ 0 w 6168680"/>
              <a:gd name="connsiteY0" fmla="*/ 0 h 774713"/>
              <a:gd name="connsiteX1" fmla="*/ 6168680 w 6168680"/>
              <a:gd name="connsiteY1" fmla="*/ 0 h 774713"/>
              <a:gd name="connsiteX2" fmla="*/ 6168680 w 6168680"/>
              <a:gd name="connsiteY2" fmla="*/ 774713 h 774713"/>
              <a:gd name="connsiteX3" fmla="*/ 0 w 6168680"/>
              <a:gd name="connsiteY3" fmla="*/ 774713 h 774713"/>
              <a:gd name="connsiteX4" fmla="*/ 0 w 6168680"/>
              <a:gd name="connsiteY4" fmla="*/ 0 h 774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680" h="774713">
                <a:moveTo>
                  <a:pt x="0" y="0"/>
                </a:moveTo>
                <a:lnTo>
                  <a:pt x="6168680" y="0"/>
                </a:lnTo>
                <a:lnTo>
                  <a:pt x="6168680" y="774713"/>
                </a:lnTo>
                <a:lnTo>
                  <a:pt x="0" y="774713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  <a:effectLst/>
        </p:spPr>
        <p:txBody>
          <a:bodyPr wrap="square" lIns="457200" tIns="0" rIns="457200" bIns="0" numCol="1" spcCol="72000" rtlCol="0" anchor="ctr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Solving for maximum fuel capacity reduces the likelihood of error caused by improperly calculated weight for takeoff.</a:t>
            </a:r>
          </a:p>
        </p:txBody>
      </p:sp>
      <p:sp>
        <p:nvSpPr>
          <p:cNvPr id="25" name="attention bar">
            <a:extLst>
              <a:ext uri="{FF2B5EF4-FFF2-40B4-BE49-F238E27FC236}">
                <a16:creationId xmlns:a16="http://schemas.microsoft.com/office/drawing/2014/main" id="{4BB04701-9794-AD42-A20A-D2F8B68A50FC}"/>
              </a:ext>
            </a:extLst>
          </p:cNvPr>
          <p:cNvSpPr/>
          <p:nvPr/>
        </p:nvSpPr>
        <p:spPr>
          <a:xfrm>
            <a:off x="3793862" y="3545523"/>
            <a:ext cx="86335" cy="94467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26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8660EA99-E406-DB49-A6F1-8A93589348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2224" y="6143208"/>
            <a:ext cx="739776" cy="71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5200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16" grpId="0" animBg="1"/>
      <p:bldP spid="22" grpId="0" animBg="1"/>
      <p:bldP spid="24" grpId="0" animBg="1"/>
      <p:bldP spid="2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FDA45A34-3E92-1D44-8E6E-5F6B641B0F73}"/>
              </a:ext>
            </a:extLst>
          </p:cNvPr>
          <p:cNvSpPr txBox="1">
            <a:spLocks/>
          </p:cNvSpPr>
          <p:nvPr/>
        </p:nvSpPr>
        <p:spPr>
          <a:xfrm>
            <a:off x="6934442" y="5462037"/>
            <a:ext cx="2598440" cy="54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0" name="layout-area">
            <a:extLst>
              <a:ext uri="{FF2B5EF4-FFF2-40B4-BE49-F238E27FC236}">
                <a16:creationId xmlns:a16="http://schemas.microsoft.com/office/drawing/2014/main" id="{53B5236B-4943-D440-996B-60B5EE95B397}"/>
              </a:ext>
            </a:extLst>
          </p:cNvPr>
          <p:cNvSpPr>
            <a:spLocks noChangeAspect="1"/>
          </p:cNvSpPr>
          <p:nvPr/>
        </p:nvSpPr>
        <p:spPr>
          <a:xfrm>
            <a:off x="4013266" y="1316670"/>
            <a:ext cx="7777163" cy="4298752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5" name="scene1">
            <a:extLst>
              <a:ext uri="{FF2B5EF4-FFF2-40B4-BE49-F238E27FC236}">
                <a16:creationId xmlns:a16="http://schemas.microsoft.com/office/drawing/2014/main" id="{944F750A-A008-DB42-8337-EB35F09C5A9E}"/>
              </a:ext>
            </a:extLst>
          </p:cNvPr>
          <p:cNvSpPr/>
          <p:nvPr/>
        </p:nvSpPr>
        <p:spPr bwMode="auto">
          <a:xfrm>
            <a:off x="11279" y="1295081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Calculator</a:t>
            </a:r>
          </a:p>
        </p:txBody>
      </p:sp>
      <p:sp>
        <p:nvSpPr>
          <p:cNvPr id="16" name="attention bar">
            <a:extLst>
              <a:ext uri="{FF2B5EF4-FFF2-40B4-BE49-F238E27FC236}">
                <a16:creationId xmlns:a16="http://schemas.microsoft.com/office/drawing/2014/main" id="{5FC67FF1-7217-BA40-BCF6-E3B87E38B869}"/>
              </a:ext>
            </a:extLst>
          </p:cNvPr>
          <p:cNvSpPr/>
          <p:nvPr/>
        </p:nvSpPr>
        <p:spPr>
          <a:xfrm>
            <a:off x="3801924" y="1316670"/>
            <a:ext cx="97414" cy="429875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7" name="scene1">
            <a:extLst>
              <a:ext uri="{FF2B5EF4-FFF2-40B4-BE49-F238E27FC236}">
                <a16:creationId xmlns:a16="http://schemas.microsoft.com/office/drawing/2014/main" id="{A9C4A09A-5015-1A48-8AE3-1DE54E757BBA}"/>
              </a:ext>
            </a:extLst>
          </p:cNvPr>
          <p:cNvSpPr/>
          <p:nvPr/>
        </p:nvSpPr>
        <p:spPr bwMode="auto">
          <a:xfrm>
            <a:off x="0" y="2420303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Profiles</a:t>
            </a:r>
          </a:p>
        </p:txBody>
      </p:sp>
      <p:sp>
        <p:nvSpPr>
          <p:cNvPr id="18" name="scene1">
            <a:extLst>
              <a:ext uri="{FF2B5EF4-FFF2-40B4-BE49-F238E27FC236}">
                <a16:creationId xmlns:a16="http://schemas.microsoft.com/office/drawing/2014/main" id="{7F7849F7-E5F5-7341-8AD1-DCA5852695B8}"/>
              </a:ext>
            </a:extLst>
          </p:cNvPr>
          <p:cNvSpPr/>
          <p:nvPr/>
        </p:nvSpPr>
        <p:spPr bwMode="auto">
          <a:xfrm>
            <a:off x="11279" y="3545525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Solver</a:t>
            </a:r>
          </a:p>
        </p:txBody>
      </p:sp>
      <p:sp>
        <p:nvSpPr>
          <p:cNvPr id="19" name="scene1">
            <a:extLst>
              <a:ext uri="{FF2B5EF4-FFF2-40B4-BE49-F238E27FC236}">
                <a16:creationId xmlns:a16="http://schemas.microsoft.com/office/drawing/2014/main" id="{9AA4F01D-C50F-7144-B7E4-BFC29301EA69}"/>
              </a:ext>
            </a:extLst>
          </p:cNvPr>
          <p:cNvSpPr/>
          <p:nvPr/>
        </p:nvSpPr>
        <p:spPr bwMode="auto">
          <a:xfrm>
            <a:off x="11279" y="4670747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Runway Query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DAAEEA-A384-2846-B3DE-957A78E8A936}"/>
              </a:ext>
            </a:extLst>
          </p:cNvPr>
          <p:cNvSpPr/>
          <p:nvPr/>
        </p:nvSpPr>
        <p:spPr>
          <a:xfrm>
            <a:off x="4537250" y="1805073"/>
            <a:ext cx="3148009" cy="1623927"/>
          </a:xfrm>
          <a:prstGeom prst="rect">
            <a:avLst/>
          </a:prstGeom>
          <a:solidFill>
            <a:schemeClr val="bg1">
              <a:lumMod val="75000"/>
            </a:schemeClr>
          </a:solidFill>
          <a:ln w="762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000" tIns="54000" rIns="81000" bIns="54000" rtlCol="0" anchor="t" anchorCtr="0"/>
          <a:lstStyle/>
          <a:p>
            <a:pPr algn="l"/>
            <a:endParaRPr lang="en-US" sz="1050">
              <a:latin typeface="Century Schoolbook" panose="02040604050505020304" pitchFamily="18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21A304D-6437-384E-A1E4-BF25B0AC56FA}"/>
              </a:ext>
            </a:extLst>
          </p:cNvPr>
          <p:cNvSpPr/>
          <p:nvPr/>
        </p:nvSpPr>
        <p:spPr>
          <a:xfrm>
            <a:off x="4537250" y="3891175"/>
            <a:ext cx="3148009" cy="1623926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000" tIns="54000" rIns="81000" bIns="54000" rtlCol="0" anchor="t" anchorCtr="0"/>
          <a:lstStyle/>
          <a:p>
            <a:pPr algn="l"/>
            <a:endParaRPr lang="en-US" sz="1050">
              <a:latin typeface="Century Schoolbook" panose="02040604050505020304" pitchFamily="18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B2FB43-5D02-1840-9FCB-E494A3B274B0}"/>
              </a:ext>
            </a:extLst>
          </p:cNvPr>
          <p:cNvSpPr/>
          <p:nvPr/>
        </p:nvSpPr>
        <p:spPr>
          <a:xfrm>
            <a:off x="8233662" y="3894001"/>
            <a:ext cx="3148009" cy="1623926"/>
          </a:xfrm>
          <a:prstGeom prst="rect">
            <a:avLst/>
          </a:prstGeom>
          <a:solidFill>
            <a:schemeClr val="bg1">
              <a:lumMod val="75000"/>
            </a:schemeClr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000" tIns="54000" rIns="81000" bIns="54000" rtlCol="0" anchor="t" anchorCtr="0"/>
          <a:lstStyle/>
          <a:p>
            <a:pPr algn="l"/>
            <a:endParaRPr lang="en-US" sz="1050">
              <a:latin typeface="Century Schoolbook" panose="02040604050505020304" pitchFamily="18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935663-BB34-C74C-BB00-37E5832DFE41}"/>
              </a:ext>
            </a:extLst>
          </p:cNvPr>
          <p:cNvSpPr/>
          <p:nvPr/>
        </p:nvSpPr>
        <p:spPr>
          <a:xfrm>
            <a:off x="8233662" y="1786976"/>
            <a:ext cx="3148009" cy="1623926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000" tIns="54000" rIns="81000" bIns="54000" rtlCol="0" anchor="t" anchorCtr="0"/>
          <a:lstStyle/>
          <a:p>
            <a:pPr algn="l"/>
            <a:endParaRPr lang="en-US" sz="1050">
              <a:latin typeface="Century Schoolbook" panose="020406040505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530F4E-F009-6042-A44D-0A064DEB2231}"/>
              </a:ext>
            </a:extLst>
          </p:cNvPr>
          <p:cNvSpPr txBox="1"/>
          <p:nvPr/>
        </p:nvSpPr>
        <p:spPr>
          <a:xfrm>
            <a:off x="5408926" y="1389320"/>
            <a:ext cx="14724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Calculator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49A117C-63F7-D643-8FB6-13BBF29D5D19}"/>
              </a:ext>
            </a:extLst>
          </p:cNvPr>
          <p:cNvSpPr txBox="1"/>
          <p:nvPr/>
        </p:nvSpPr>
        <p:spPr>
          <a:xfrm>
            <a:off x="9158396" y="1393161"/>
            <a:ext cx="129853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Profiles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948EBF7-AEB3-A14A-91A4-C70CA8917A2F}"/>
              </a:ext>
            </a:extLst>
          </p:cNvPr>
          <p:cNvSpPr txBox="1"/>
          <p:nvPr/>
        </p:nvSpPr>
        <p:spPr>
          <a:xfrm>
            <a:off x="5495885" y="3541627"/>
            <a:ext cx="129853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Solver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32BBD1D-34C0-544C-B0DE-38659E887315}"/>
              </a:ext>
            </a:extLst>
          </p:cNvPr>
          <p:cNvSpPr txBox="1"/>
          <p:nvPr/>
        </p:nvSpPr>
        <p:spPr>
          <a:xfrm>
            <a:off x="8694438" y="3500186"/>
            <a:ext cx="222594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EE56B"/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Runway Query</a:t>
            </a:r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BBC448C5-5178-784D-BEB9-2738CC668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8536" y="1905445"/>
            <a:ext cx="2845434" cy="1386947"/>
          </a:xfrm>
          <a:prstGeom prst="rect">
            <a:avLst/>
          </a:prstGeom>
        </p:spPr>
      </p:pic>
      <p:pic>
        <p:nvPicPr>
          <p:cNvPr id="29" name="Picture 28" descr="Graphical user interface&#10;&#10;Description automatically generated">
            <a:extLst>
              <a:ext uri="{FF2B5EF4-FFF2-40B4-BE49-F238E27FC236}">
                <a16:creationId xmlns:a16="http://schemas.microsoft.com/office/drawing/2014/main" id="{01867493-C8AA-BB4A-80E7-C1002DD61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4693" y="1895282"/>
            <a:ext cx="2845942" cy="1418955"/>
          </a:xfrm>
          <a:prstGeom prst="rect">
            <a:avLst/>
          </a:prstGeom>
        </p:spPr>
      </p:pic>
      <p:pic>
        <p:nvPicPr>
          <p:cNvPr id="31" name="Picture 30" descr="Graphical user interface&#10;&#10;Description automatically generated">
            <a:extLst>
              <a:ext uri="{FF2B5EF4-FFF2-40B4-BE49-F238E27FC236}">
                <a16:creationId xmlns:a16="http://schemas.microsoft.com/office/drawing/2014/main" id="{C463F2D0-1E41-5A41-8C09-25DC8262E7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8536" y="4017862"/>
            <a:ext cx="2845434" cy="1386947"/>
          </a:xfrm>
          <a:prstGeom prst="rect">
            <a:avLst/>
          </a:prstGeom>
        </p:spPr>
      </p:pic>
      <p:pic>
        <p:nvPicPr>
          <p:cNvPr id="33" name="Picture 3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6DF4C66-E42B-804A-A4A4-3301CC8588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4693" y="4009664"/>
            <a:ext cx="2845434" cy="1386947"/>
          </a:xfrm>
          <a:prstGeom prst="rect">
            <a:avLst/>
          </a:prstGeom>
        </p:spPr>
      </p:pic>
      <p:sp>
        <p:nvSpPr>
          <p:cNvPr id="30" name="footer placeholder">
            <a:extLst>
              <a:ext uri="{FF2B5EF4-FFF2-40B4-BE49-F238E27FC236}">
                <a16:creationId xmlns:a16="http://schemas.microsoft.com/office/drawing/2014/main" id="{A35FEA8F-3D36-5A44-81AF-109D0D3A0F60}"/>
              </a:ext>
            </a:extLst>
          </p:cNvPr>
          <p:cNvSpPr txBox="1">
            <a:spLocks/>
          </p:cNvSpPr>
          <p:nvPr/>
        </p:nvSpPr>
        <p:spPr>
          <a:xfrm>
            <a:off x="0" y="6465614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sp>
        <p:nvSpPr>
          <p:cNvPr id="34" name="title">
            <a:extLst>
              <a:ext uri="{FF2B5EF4-FFF2-40B4-BE49-F238E27FC236}">
                <a16:creationId xmlns:a16="http://schemas.microsoft.com/office/drawing/2014/main" id="{48B9D63F-B4DB-9849-9BB3-D7171C0C2F41}"/>
              </a:ext>
            </a:extLst>
          </p:cNvPr>
          <p:cNvSpPr txBox="1">
            <a:spLocks/>
          </p:cNvSpPr>
          <p:nvPr/>
        </p:nvSpPr>
        <p:spPr>
          <a:xfrm>
            <a:off x="0" y="88901"/>
            <a:ext cx="3316233" cy="392386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TOLD Calculator</a:t>
            </a:r>
          </a:p>
        </p:txBody>
      </p:sp>
      <p:pic>
        <p:nvPicPr>
          <p:cNvPr id="35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971EEE0E-30FB-D445-965A-B1DCD46AE3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2224" y="6143208"/>
            <a:ext cx="739776" cy="71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7012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layout-area">
            <a:extLst>
              <a:ext uri="{FF2B5EF4-FFF2-40B4-BE49-F238E27FC236}">
                <a16:creationId xmlns:a16="http://schemas.microsoft.com/office/drawing/2014/main" id="{53B5236B-4943-D440-996B-60B5EE95B397}"/>
              </a:ext>
            </a:extLst>
          </p:cNvPr>
          <p:cNvSpPr>
            <a:spLocks noChangeAspect="1"/>
          </p:cNvSpPr>
          <p:nvPr/>
        </p:nvSpPr>
        <p:spPr>
          <a:xfrm>
            <a:off x="4013266" y="1316670"/>
            <a:ext cx="7975534" cy="4298752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5" name="scene1">
            <a:extLst>
              <a:ext uri="{FF2B5EF4-FFF2-40B4-BE49-F238E27FC236}">
                <a16:creationId xmlns:a16="http://schemas.microsoft.com/office/drawing/2014/main" id="{944F750A-A008-DB42-8337-EB35F09C5A9E}"/>
              </a:ext>
            </a:extLst>
          </p:cNvPr>
          <p:cNvSpPr/>
          <p:nvPr/>
        </p:nvSpPr>
        <p:spPr bwMode="auto">
          <a:xfrm>
            <a:off x="11279" y="1295081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Calculator</a:t>
            </a:r>
          </a:p>
        </p:txBody>
      </p:sp>
      <p:sp>
        <p:nvSpPr>
          <p:cNvPr id="16" name="attention bar">
            <a:extLst>
              <a:ext uri="{FF2B5EF4-FFF2-40B4-BE49-F238E27FC236}">
                <a16:creationId xmlns:a16="http://schemas.microsoft.com/office/drawing/2014/main" id="{5FC67FF1-7217-BA40-BCF6-E3B87E38B869}"/>
              </a:ext>
            </a:extLst>
          </p:cNvPr>
          <p:cNvSpPr/>
          <p:nvPr/>
        </p:nvSpPr>
        <p:spPr>
          <a:xfrm>
            <a:off x="3801924" y="1316670"/>
            <a:ext cx="97414" cy="429875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7" name="scene1">
            <a:extLst>
              <a:ext uri="{FF2B5EF4-FFF2-40B4-BE49-F238E27FC236}">
                <a16:creationId xmlns:a16="http://schemas.microsoft.com/office/drawing/2014/main" id="{A9C4A09A-5015-1A48-8AE3-1DE54E757BBA}"/>
              </a:ext>
            </a:extLst>
          </p:cNvPr>
          <p:cNvSpPr/>
          <p:nvPr/>
        </p:nvSpPr>
        <p:spPr bwMode="auto">
          <a:xfrm>
            <a:off x="0" y="2420303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Profiles</a:t>
            </a:r>
          </a:p>
        </p:txBody>
      </p:sp>
      <p:sp>
        <p:nvSpPr>
          <p:cNvPr id="18" name="scene1">
            <a:extLst>
              <a:ext uri="{FF2B5EF4-FFF2-40B4-BE49-F238E27FC236}">
                <a16:creationId xmlns:a16="http://schemas.microsoft.com/office/drawing/2014/main" id="{7F7849F7-E5F5-7341-8AD1-DCA5852695B8}"/>
              </a:ext>
            </a:extLst>
          </p:cNvPr>
          <p:cNvSpPr/>
          <p:nvPr/>
        </p:nvSpPr>
        <p:spPr bwMode="auto">
          <a:xfrm>
            <a:off x="11279" y="3545525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Solver</a:t>
            </a:r>
          </a:p>
        </p:txBody>
      </p:sp>
      <p:sp>
        <p:nvSpPr>
          <p:cNvPr id="19" name="scene1">
            <a:extLst>
              <a:ext uri="{FF2B5EF4-FFF2-40B4-BE49-F238E27FC236}">
                <a16:creationId xmlns:a16="http://schemas.microsoft.com/office/drawing/2014/main" id="{9AA4F01D-C50F-7144-B7E4-BFC29301EA69}"/>
              </a:ext>
            </a:extLst>
          </p:cNvPr>
          <p:cNvSpPr/>
          <p:nvPr/>
        </p:nvSpPr>
        <p:spPr bwMode="auto">
          <a:xfrm>
            <a:off x="11279" y="4670747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Runway Query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CAE5F5-D7F8-6440-9839-12CABE10192D}"/>
              </a:ext>
            </a:extLst>
          </p:cNvPr>
          <p:cNvSpPr txBox="1"/>
          <p:nvPr/>
        </p:nvSpPr>
        <p:spPr>
          <a:xfrm>
            <a:off x="4034287" y="2145141"/>
            <a:ext cx="282708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The Runway Query dashboard provides the </a:t>
            </a:r>
            <a:r>
              <a:rPr lang="en-US" sz="1600" dirty="0">
                <a:solidFill>
                  <a:schemeClr val="bg1"/>
                </a:solidFill>
                <a:latin typeface="Century Schoolbook" panose="02040604050505020304" pitchFamily="18" charset="0"/>
              </a:rPr>
              <a:t>user with a </a:t>
            </a:r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view </a:t>
            </a:r>
            <a:r>
              <a:rPr lang="en-US" sz="1600" dirty="0">
                <a:solidFill>
                  <a:schemeClr val="bg1"/>
                </a:solidFill>
                <a:latin typeface="Century Schoolbook" panose="02040604050505020304" pitchFamily="18" charset="0"/>
              </a:rPr>
              <a:t>of </a:t>
            </a:r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runway conditions </a:t>
            </a:r>
            <a:r>
              <a:rPr lang="en-US" sz="1600" dirty="0">
                <a:solidFill>
                  <a:schemeClr val="bg1"/>
                </a:solidFill>
                <a:latin typeface="Century Schoolbook" panose="02040604050505020304" pitchFamily="18" charset="0"/>
              </a:rPr>
              <a:t>given </a:t>
            </a:r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a specified airport </a:t>
            </a:r>
            <a:r>
              <a:rPr lang="en-US" sz="1600" dirty="0">
                <a:solidFill>
                  <a:schemeClr val="bg1"/>
                </a:solidFill>
                <a:latin typeface="Century Schoolbook" panose="02040604050505020304" pitchFamily="18" charset="0"/>
              </a:rPr>
              <a:t>ICAO </a:t>
            </a:r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ID</a:t>
            </a:r>
          </a:p>
          <a:p>
            <a:endParaRPr lang="en-US" sz="1600">
              <a:solidFill>
                <a:schemeClr val="bg1"/>
              </a:solidFill>
              <a:latin typeface="Century Schoolbook" panose="02040604050505020304" pitchFamily="18" charset="0"/>
            </a:endParaRPr>
          </a:p>
          <a:p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The query uses </a:t>
            </a:r>
            <a:r>
              <a:rPr lang="en-US" sz="1600" i="1" dirty="0" err="1">
                <a:solidFill>
                  <a:schemeClr val="bg1"/>
                </a:solidFill>
                <a:latin typeface="Century Schoolbook" panose="02040604050505020304" pitchFamily="18" charset="0"/>
              </a:rPr>
              <a:t>faa.gov</a:t>
            </a:r>
            <a:r>
              <a:rPr lang="en-US" sz="1600" i="1" dirty="0">
                <a:solidFill>
                  <a:schemeClr val="bg1"/>
                </a:solidFill>
                <a:latin typeface="Century Schoolbook" panose="02040604050505020304" pitchFamily="18" charset="0"/>
              </a:rPr>
              <a:t> </a:t>
            </a:r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for runway specific </a:t>
            </a:r>
            <a:r>
              <a:rPr lang="en-US" sz="1600" dirty="0">
                <a:solidFill>
                  <a:schemeClr val="bg1"/>
                </a:solidFill>
                <a:latin typeface="Century Schoolbook" panose="02040604050505020304" pitchFamily="18" charset="0"/>
              </a:rPr>
              <a:t>information </a:t>
            </a:r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and </a:t>
            </a:r>
            <a:r>
              <a:rPr lang="en-US" sz="1600" i="1" dirty="0" err="1">
                <a:solidFill>
                  <a:schemeClr val="bg1"/>
                </a:solidFill>
                <a:latin typeface="Century Schoolbook" panose="02040604050505020304" pitchFamily="18" charset="0"/>
              </a:rPr>
              <a:t>aviationweather.org</a:t>
            </a:r>
            <a:r>
              <a:rPr lang="en-US" sz="1600" i="1" dirty="0">
                <a:solidFill>
                  <a:schemeClr val="bg1"/>
                </a:solidFill>
                <a:latin typeface="Century Schoolbook" panose="02040604050505020304" pitchFamily="18" charset="0"/>
              </a:rPr>
              <a:t> </a:t>
            </a:r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for </a:t>
            </a:r>
            <a:r>
              <a:rPr lang="en-US" sz="1600" dirty="0">
                <a:solidFill>
                  <a:schemeClr val="bg1"/>
                </a:solidFill>
                <a:latin typeface="Century Schoolbook" panose="02040604050505020304" pitchFamily="18" charset="0"/>
              </a:rPr>
              <a:t>outputs pertaining to </a:t>
            </a:r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weather</a:t>
            </a:r>
          </a:p>
        </p:txBody>
      </p:sp>
      <p:sp>
        <p:nvSpPr>
          <p:cNvPr id="20" name="footer placeholder">
            <a:extLst>
              <a:ext uri="{FF2B5EF4-FFF2-40B4-BE49-F238E27FC236}">
                <a16:creationId xmlns:a16="http://schemas.microsoft.com/office/drawing/2014/main" id="{98AAFCE6-BBB1-3741-9374-507F63EF37F7}"/>
              </a:ext>
            </a:extLst>
          </p:cNvPr>
          <p:cNvSpPr txBox="1">
            <a:spLocks/>
          </p:cNvSpPr>
          <p:nvPr/>
        </p:nvSpPr>
        <p:spPr>
          <a:xfrm>
            <a:off x="0" y="6465614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8D022347-19FA-AE43-9BD2-ECD4BB838E0C}"/>
              </a:ext>
            </a:extLst>
          </p:cNvPr>
          <p:cNvSpPr txBox="1">
            <a:spLocks/>
          </p:cNvSpPr>
          <p:nvPr/>
        </p:nvSpPr>
        <p:spPr>
          <a:xfrm>
            <a:off x="0" y="88901"/>
            <a:ext cx="3316233" cy="392386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TOLD Calculator</a:t>
            </a:r>
          </a:p>
        </p:txBody>
      </p:sp>
      <p:pic>
        <p:nvPicPr>
          <p:cNvPr id="3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F690532E-748D-8549-BBA3-73B3F762F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5300" y="1871595"/>
            <a:ext cx="4846812" cy="3114810"/>
          </a:xfrm>
          <a:prstGeom prst="rect">
            <a:avLst/>
          </a:prstGeom>
        </p:spPr>
      </p:pic>
      <p:pic>
        <p:nvPicPr>
          <p:cNvPr id="23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13DDF421-2D38-C844-98B4-ECB788E276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2224" y="6143208"/>
            <a:ext cx="739776" cy="71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7989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FDA45A34-3E92-1D44-8E6E-5F6B641B0F73}"/>
              </a:ext>
            </a:extLst>
          </p:cNvPr>
          <p:cNvSpPr txBox="1">
            <a:spLocks/>
          </p:cNvSpPr>
          <p:nvPr/>
        </p:nvSpPr>
        <p:spPr>
          <a:xfrm>
            <a:off x="6934442" y="5462037"/>
            <a:ext cx="2598440" cy="54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0" name="layout-area">
            <a:extLst>
              <a:ext uri="{FF2B5EF4-FFF2-40B4-BE49-F238E27FC236}">
                <a16:creationId xmlns:a16="http://schemas.microsoft.com/office/drawing/2014/main" id="{53B5236B-4943-D440-996B-60B5EE95B397}"/>
              </a:ext>
            </a:extLst>
          </p:cNvPr>
          <p:cNvSpPr>
            <a:spLocks noChangeAspect="1"/>
          </p:cNvSpPr>
          <p:nvPr/>
        </p:nvSpPr>
        <p:spPr>
          <a:xfrm>
            <a:off x="4013266" y="1316670"/>
            <a:ext cx="7777163" cy="4298752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5" name="scene1">
            <a:extLst>
              <a:ext uri="{FF2B5EF4-FFF2-40B4-BE49-F238E27FC236}">
                <a16:creationId xmlns:a16="http://schemas.microsoft.com/office/drawing/2014/main" id="{944F750A-A008-DB42-8337-EB35F09C5A9E}"/>
              </a:ext>
            </a:extLst>
          </p:cNvPr>
          <p:cNvSpPr/>
          <p:nvPr/>
        </p:nvSpPr>
        <p:spPr bwMode="auto">
          <a:xfrm>
            <a:off x="11279" y="1295081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Calculator</a:t>
            </a:r>
          </a:p>
        </p:txBody>
      </p:sp>
      <p:sp>
        <p:nvSpPr>
          <p:cNvPr id="16" name="attention bar">
            <a:extLst>
              <a:ext uri="{FF2B5EF4-FFF2-40B4-BE49-F238E27FC236}">
                <a16:creationId xmlns:a16="http://schemas.microsoft.com/office/drawing/2014/main" id="{5FC67FF1-7217-BA40-BCF6-E3B87E38B869}"/>
              </a:ext>
            </a:extLst>
          </p:cNvPr>
          <p:cNvSpPr/>
          <p:nvPr/>
        </p:nvSpPr>
        <p:spPr>
          <a:xfrm>
            <a:off x="3801924" y="1316670"/>
            <a:ext cx="97414" cy="429875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7" name="scene1">
            <a:extLst>
              <a:ext uri="{FF2B5EF4-FFF2-40B4-BE49-F238E27FC236}">
                <a16:creationId xmlns:a16="http://schemas.microsoft.com/office/drawing/2014/main" id="{A9C4A09A-5015-1A48-8AE3-1DE54E757BBA}"/>
              </a:ext>
            </a:extLst>
          </p:cNvPr>
          <p:cNvSpPr/>
          <p:nvPr/>
        </p:nvSpPr>
        <p:spPr bwMode="auto">
          <a:xfrm>
            <a:off x="0" y="2420303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Profiles</a:t>
            </a:r>
          </a:p>
        </p:txBody>
      </p:sp>
      <p:sp>
        <p:nvSpPr>
          <p:cNvPr id="18" name="scene1">
            <a:extLst>
              <a:ext uri="{FF2B5EF4-FFF2-40B4-BE49-F238E27FC236}">
                <a16:creationId xmlns:a16="http://schemas.microsoft.com/office/drawing/2014/main" id="{7F7849F7-E5F5-7341-8AD1-DCA5852695B8}"/>
              </a:ext>
            </a:extLst>
          </p:cNvPr>
          <p:cNvSpPr/>
          <p:nvPr/>
        </p:nvSpPr>
        <p:spPr bwMode="auto">
          <a:xfrm>
            <a:off x="11279" y="3545525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Solver</a:t>
            </a:r>
          </a:p>
        </p:txBody>
      </p:sp>
      <p:sp>
        <p:nvSpPr>
          <p:cNvPr id="19" name="scene1">
            <a:extLst>
              <a:ext uri="{FF2B5EF4-FFF2-40B4-BE49-F238E27FC236}">
                <a16:creationId xmlns:a16="http://schemas.microsoft.com/office/drawing/2014/main" id="{9AA4F01D-C50F-7144-B7E4-BFC29301EA69}"/>
              </a:ext>
            </a:extLst>
          </p:cNvPr>
          <p:cNvSpPr/>
          <p:nvPr/>
        </p:nvSpPr>
        <p:spPr bwMode="auto">
          <a:xfrm>
            <a:off x="11279" y="4670747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Runway Query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CAE5F5-D7F8-6440-9839-12CABE10192D}"/>
              </a:ext>
            </a:extLst>
          </p:cNvPr>
          <p:cNvSpPr txBox="1"/>
          <p:nvPr/>
        </p:nvSpPr>
        <p:spPr>
          <a:xfrm>
            <a:off x="4163148" y="2735874"/>
            <a:ext cx="29211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ntury Schoolbook" panose="02040604050505020304" pitchFamily="18" charset="0"/>
              </a:rPr>
              <a:t>Once queried, the runway conditions are displayed on the righthand side of the dashboard in the table pictured to the right</a:t>
            </a:r>
          </a:p>
        </p:txBody>
      </p:sp>
      <p:sp>
        <p:nvSpPr>
          <p:cNvPr id="20" name="footer placeholder">
            <a:extLst>
              <a:ext uri="{FF2B5EF4-FFF2-40B4-BE49-F238E27FC236}">
                <a16:creationId xmlns:a16="http://schemas.microsoft.com/office/drawing/2014/main" id="{98AAFCE6-BBB1-3741-9374-507F63EF37F7}"/>
              </a:ext>
            </a:extLst>
          </p:cNvPr>
          <p:cNvSpPr txBox="1">
            <a:spLocks/>
          </p:cNvSpPr>
          <p:nvPr/>
        </p:nvSpPr>
        <p:spPr>
          <a:xfrm>
            <a:off x="0" y="6465614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8D022347-19FA-AE43-9BD2-ECD4BB838E0C}"/>
              </a:ext>
            </a:extLst>
          </p:cNvPr>
          <p:cNvSpPr txBox="1">
            <a:spLocks/>
          </p:cNvSpPr>
          <p:nvPr/>
        </p:nvSpPr>
        <p:spPr>
          <a:xfrm>
            <a:off x="0" y="88901"/>
            <a:ext cx="3316233" cy="392386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TOLD Calculator</a:t>
            </a:r>
          </a:p>
        </p:txBody>
      </p:sp>
      <p:pic>
        <p:nvPicPr>
          <p:cNvPr id="23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13DDF421-2D38-C844-98B4-ECB788E276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2224" y="6143208"/>
            <a:ext cx="739776" cy="71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A7B3FC80-2716-6542-92EC-005417B1BB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2830" y="1460190"/>
            <a:ext cx="4309093" cy="3937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290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cene1">
            <a:extLst>
              <a:ext uri="{FF2B5EF4-FFF2-40B4-BE49-F238E27FC236}">
                <a16:creationId xmlns:a16="http://schemas.microsoft.com/office/drawing/2014/main" id="{944F750A-A008-DB42-8337-EB35F09C5A9E}"/>
              </a:ext>
            </a:extLst>
          </p:cNvPr>
          <p:cNvSpPr/>
          <p:nvPr/>
        </p:nvSpPr>
        <p:spPr bwMode="auto">
          <a:xfrm>
            <a:off x="11279" y="1295081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Calculator</a:t>
            </a:r>
          </a:p>
        </p:txBody>
      </p:sp>
      <p:sp>
        <p:nvSpPr>
          <p:cNvPr id="17" name="scene1">
            <a:extLst>
              <a:ext uri="{FF2B5EF4-FFF2-40B4-BE49-F238E27FC236}">
                <a16:creationId xmlns:a16="http://schemas.microsoft.com/office/drawing/2014/main" id="{A9C4A09A-5015-1A48-8AE3-1DE54E757BBA}"/>
              </a:ext>
            </a:extLst>
          </p:cNvPr>
          <p:cNvSpPr/>
          <p:nvPr/>
        </p:nvSpPr>
        <p:spPr bwMode="auto">
          <a:xfrm>
            <a:off x="0" y="2420303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Profiles</a:t>
            </a:r>
          </a:p>
        </p:txBody>
      </p:sp>
      <p:sp>
        <p:nvSpPr>
          <p:cNvPr id="18" name="scene1">
            <a:extLst>
              <a:ext uri="{FF2B5EF4-FFF2-40B4-BE49-F238E27FC236}">
                <a16:creationId xmlns:a16="http://schemas.microsoft.com/office/drawing/2014/main" id="{7F7849F7-E5F5-7341-8AD1-DCA5852695B8}"/>
              </a:ext>
            </a:extLst>
          </p:cNvPr>
          <p:cNvSpPr/>
          <p:nvPr/>
        </p:nvSpPr>
        <p:spPr bwMode="auto">
          <a:xfrm>
            <a:off x="11279" y="3545525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Solver</a:t>
            </a:r>
          </a:p>
        </p:txBody>
      </p:sp>
      <p:sp>
        <p:nvSpPr>
          <p:cNvPr id="19" name="scene1">
            <a:extLst>
              <a:ext uri="{FF2B5EF4-FFF2-40B4-BE49-F238E27FC236}">
                <a16:creationId xmlns:a16="http://schemas.microsoft.com/office/drawing/2014/main" id="{9AA4F01D-C50F-7144-B7E4-BFC29301EA69}"/>
              </a:ext>
            </a:extLst>
          </p:cNvPr>
          <p:cNvSpPr/>
          <p:nvPr/>
        </p:nvSpPr>
        <p:spPr bwMode="auto">
          <a:xfrm>
            <a:off x="11279" y="4670747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Runway Query</a:t>
            </a:r>
          </a:p>
        </p:txBody>
      </p:sp>
      <p:sp>
        <p:nvSpPr>
          <p:cNvPr id="20" name="benefit1">
            <a:extLst>
              <a:ext uri="{FF2B5EF4-FFF2-40B4-BE49-F238E27FC236}">
                <a16:creationId xmlns:a16="http://schemas.microsoft.com/office/drawing/2014/main" id="{9F603969-749B-3F46-9269-37149D9FDCCD}"/>
              </a:ext>
            </a:extLst>
          </p:cNvPr>
          <p:cNvSpPr/>
          <p:nvPr/>
        </p:nvSpPr>
        <p:spPr bwMode="auto">
          <a:xfrm>
            <a:off x="3790645" y="1295081"/>
            <a:ext cx="8390076" cy="944675"/>
          </a:xfrm>
          <a:custGeom>
            <a:avLst/>
            <a:gdLst>
              <a:gd name="connsiteX0" fmla="*/ 0 w 6168680"/>
              <a:gd name="connsiteY0" fmla="*/ 0 h 774713"/>
              <a:gd name="connsiteX1" fmla="*/ 6168680 w 6168680"/>
              <a:gd name="connsiteY1" fmla="*/ 0 h 774713"/>
              <a:gd name="connsiteX2" fmla="*/ 6168680 w 6168680"/>
              <a:gd name="connsiteY2" fmla="*/ 774713 h 774713"/>
              <a:gd name="connsiteX3" fmla="*/ 0 w 6168680"/>
              <a:gd name="connsiteY3" fmla="*/ 774713 h 774713"/>
              <a:gd name="connsiteX4" fmla="*/ 0 w 6168680"/>
              <a:gd name="connsiteY4" fmla="*/ 0 h 774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680" h="774713">
                <a:moveTo>
                  <a:pt x="0" y="0"/>
                </a:moveTo>
                <a:lnTo>
                  <a:pt x="6168680" y="0"/>
                </a:lnTo>
                <a:lnTo>
                  <a:pt x="6168680" y="774713"/>
                </a:lnTo>
                <a:lnTo>
                  <a:pt x="0" y="774713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  <a:effectLst/>
        </p:spPr>
        <p:txBody>
          <a:bodyPr wrap="square" lIns="457200" tIns="0" rIns="457200" bIns="0" numCol="1" spcCol="72000" rtlCol="0" anchor="ctr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Calculating performance parameters using automatic runway queries and pre-made profiles dramatically increases user experience</a:t>
            </a:r>
          </a:p>
        </p:txBody>
      </p:sp>
      <p:sp>
        <p:nvSpPr>
          <p:cNvPr id="21" name="attention bar">
            <a:extLst>
              <a:ext uri="{FF2B5EF4-FFF2-40B4-BE49-F238E27FC236}">
                <a16:creationId xmlns:a16="http://schemas.microsoft.com/office/drawing/2014/main" id="{8C39283A-0631-DE41-8337-95FF3EE6BEFA}"/>
              </a:ext>
            </a:extLst>
          </p:cNvPr>
          <p:cNvSpPr/>
          <p:nvPr/>
        </p:nvSpPr>
        <p:spPr>
          <a:xfrm>
            <a:off x="3793862" y="1295080"/>
            <a:ext cx="86335" cy="94467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3" name="footer placeholder">
            <a:extLst>
              <a:ext uri="{FF2B5EF4-FFF2-40B4-BE49-F238E27FC236}">
                <a16:creationId xmlns:a16="http://schemas.microsoft.com/office/drawing/2014/main" id="{F334FB42-474A-DA46-ACC5-4E1F80B51114}"/>
              </a:ext>
            </a:extLst>
          </p:cNvPr>
          <p:cNvSpPr txBox="1">
            <a:spLocks/>
          </p:cNvSpPr>
          <p:nvPr/>
        </p:nvSpPr>
        <p:spPr>
          <a:xfrm>
            <a:off x="0" y="6465614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sp>
        <p:nvSpPr>
          <p:cNvPr id="16" name="benefit1">
            <a:extLst>
              <a:ext uri="{FF2B5EF4-FFF2-40B4-BE49-F238E27FC236}">
                <a16:creationId xmlns:a16="http://schemas.microsoft.com/office/drawing/2014/main" id="{F4065ABE-884D-7B4E-9032-3603ED020800}"/>
              </a:ext>
            </a:extLst>
          </p:cNvPr>
          <p:cNvSpPr/>
          <p:nvPr/>
        </p:nvSpPr>
        <p:spPr bwMode="auto">
          <a:xfrm>
            <a:off x="3790645" y="2420303"/>
            <a:ext cx="8390076" cy="944675"/>
          </a:xfrm>
          <a:custGeom>
            <a:avLst/>
            <a:gdLst>
              <a:gd name="connsiteX0" fmla="*/ 0 w 6168680"/>
              <a:gd name="connsiteY0" fmla="*/ 0 h 774713"/>
              <a:gd name="connsiteX1" fmla="*/ 6168680 w 6168680"/>
              <a:gd name="connsiteY1" fmla="*/ 0 h 774713"/>
              <a:gd name="connsiteX2" fmla="*/ 6168680 w 6168680"/>
              <a:gd name="connsiteY2" fmla="*/ 774713 h 774713"/>
              <a:gd name="connsiteX3" fmla="*/ 0 w 6168680"/>
              <a:gd name="connsiteY3" fmla="*/ 774713 h 774713"/>
              <a:gd name="connsiteX4" fmla="*/ 0 w 6168680"/>
              <a:gd name="connsiteY4" fmla="*/ 0 h 774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680" h="774713">
                <a:moveTo>
                  <a:pt x="0" y="0"/>
                </a:moveTo>
                <a:lnTo>
                  <a:pt x="6168680" y="0"/>
                </a:lnTo>
                <a:lnTo>
                  <a:pt x="6168680" y="774713"/>
                </a:lnTo>
                <a:lnTo>
                  <a:pt x="0" y="774713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  <a:effectLst/>
        </p:spPr>
        <p:txBody>
          <a:bodyPr wrap="square" lIns="457200" tIns="0" rIns="457200" bIns="0" numCol="1" spcCol="72000" rtlCol="0" anchor="ctr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rgbClr val="696969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Creating pre-made profiles reduces time when repeating calculations with similar loadouts</a:t>
            </a:r>
          </a:p>
        </p:txBody>
      </p:sp>
      <p:sp>
        <p:nvSpPr>
          <p:cNvPr id="22" name="attention bar">
            <a:extLst>
              <a:ext uri="{FF2B5EF4-FFF2-40B4-BE49-F238E27FC236}">
                <a16:creationId xmlns:a16="http://schemas.microsoft.com/office/drawing/2014/main" id="{5CFF5539-6696-9742-BC59-E8FF7FFD118F}"/>
              </a:ext>
            </a:extLst>
          </p:cNvPr>
          <p:cNvSpPr/>
          <p:nvPr/>
        </p:nvSpPr>
        <p:spPr>
          <a:xfrm>
            <a:off x="3793862" y="2420302"/>
            <a:ext cx="86335" cy="94467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23" name="title">
            <a:extLst>
              <a:ext uri="{FF2B5EF4-FFF2-40B4-BE49-F238E27FC236}">
                <a16:creationId xmlns:a16="http://schemas.microsoft.com/office/drawing/2014/main" id="{8ABFF855-8A0B-2147-A88D-81A9AC1F4330}"/>
              </a:ext>
            </a:extLst>
          </p:cNvPr>
          <p:cNvSpPr txBox="1">
            <a:spLocks/>
          </p:cNvSpPr>
          <p:nvPr/>
        </p:nvSpPr>
        <p:spPr>
          <a:xfrm>
            <a:off x="0" y="88901"/>
            <a:ext cx="4737100" cy="392386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TOLD Calculator - Benefits</a:t>
            </a:r>
          </a:p>
        </p:txBody>
      </p:sp>
      <p:sp>
        <p:nvSpPr>
          <p:cNvPr id="24" name="benefit1">
            <a:extLst>
              <a:ext uri="{FF2B5EF4-FFF2-40B4-BE49-F238E27FC236}">
                <a16:creationId xmlns:a16="http://schemas.microsoft.com/office/drawing/2014/main" id="{E08E7C2A-B20E-474E-94FF-292A32D860C9}"/>
              </a:ext>
            </a:extLst>
          </p:cNvPr>
          <p:cNvSpPr/>
          <p:nvPr/>
        </p:nvSpPr>
        <p:spPr bwMode="auto">
          <a:xfrm>
            <a:off x="3790645" y="3545524"/>
            <a:ext cx="8390076" cy="944675"/>
          </a:xfrm>
          <a:custGeom>
            <a:avLst/>
            <a:gdLst>
              <a:gd name="connsiteX0" fmla="*/ 0 w 6168680"/>
              <a:gd name="connsiteY0" fmla="*/ 0 h 774713"/>
              <a:gd name="connsiteX1" fmla="*/ 6168680 w 6168680"/>
              <a:gd name="connsiteY1" fmla="*/ 0 h 774713"/>
              <a:gd name="connsiteX2" fmla="*/ 6168680 w 6168680"/>
              <a:gd name="connsiteY2" fmla="*/ 774713 h 774713"/>
              <a:gd name="connsiteX3" fmla="*/ 0 w 6168680"/>
              <a:gd name="connsiteY3" fmla="*/ 774713 h 774713"/>
              <a:gd name="connsiteX4" fmla="*/ 0 w 6168680"/>
              <a:gd name="connsiteY4" fmla="*/ 0 h 774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680" h="774713">
                <a:moveTo>
                  <a:pt x="0" y="0"/>
                </a:moveTo>
                <a:lnTo>
                  <a:pt x="6168680" y="0"/>
                </a:lnTo>
                <a:lnTo>
                  <a:pt x="6168680" y="774713"/>
                </a:lnTo>
                <a:lnTo>
                  <a:pt x="0" y="774713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  <a:effectLst/>
        </p:spPr>
        <p:txBody>
          <a:bodyPr wrap="square" lIns="457200" tIns="0" rIns="457200" bIns="0" numCol="1" spcCol="72000" rtlCol="0" anchor="ctr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rgbClr val="8D8D8D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Solving for maximum fuel capacity reduces the likelihood of error caused by improperly calculated weight for takeoff</a:t>
            </a:r>
          </a:p>
        </p:txBody>
      </p:sp>
      <p:sp>
        <p:nvSpPr>
          <p:cNvPr id="25" name="attention bar">
            <a:extLst>
              <a:ext uri="{FF2B5EF4-FFF2-40B4-BE49-F238E27FC236}">
                <a16:creationId xmlns:a16="http://schemas.microsoft.com/office/drawing/2014/main" id="{4BB04701-9794-AD42-A20A-D2F8B68A50FC}"/>
              </a:ext>
            </a:extLst>
          </p:cNvPr>
          <p:cNvSpPr/>
          <p:nvPr/>
        </p:nvSpPr>
        <p:spPr>
          <a:xfrm>
            <a:off x="3793862" y="3545523"/>
            <a:ext cx="86335" cy="94467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26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8660EA99-E406-DB49-A6F1-8A93589348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2224" y="6143208"/>
            <a:ext cx="739776" cy="71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benefit1">
            <a:extLst>
              <a:ext uri="{FF2B5EF4-FFF2-40B4-BE49-F238E27FC236}">
                <a16:creationId xmlns:a16="http://schemas.microsoft.com/office/drawing/2014/main" id="{7D0C5A01-1E22-7441-BD2F-7BECFEE4DFF8}"/>
              </a:ext>
            </a:extLst>
          </p:cNvPr>
          <p:cNvSpPr/>
          <p:nvPr/>
        </p:nvSpPr>
        <p:spPr bwMode="auto">
          <a:xfrm>
            <a:off x="3790645" y="4670744"/>
            <a:ext cx="8390076" cy="944675"/>
          </a:xfrm>
          <a:custGeom>
            <a:avLst/>
            <a:gdLst>
              <a:gd name="connsiteX0" fmla="*/ 0 w 6168680"/>
              <a:gd name="connsiteY0" fmla="*/ 0 h 774713"/>
              <a:gd name="connsiteX1" fmla="*/ 6168680 w 6168680"/>
              <a:gd name="connsiteY1" fmla="*/ 0 h 774713"/>
              <a:gd name="connsiteX2" fmla="*/ 6168680 w 6168680"/>
              <a:gd name="connsiteY2" fmla="*/ 774713 h 774713"/>
              <a:gd name="connsiteX3" fmla="*/ 0 w 6168680"/>
              <a:gd name="connsiteY3" fmla="*/ 774713 h 774713"/>
              <a:gd name="connsiteX4" fmla="*/ 0 w 6168680"/>
              <a:gd name="connsiteY4" fmla="*/ 0 h 774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680" h="774713">
                <a:moveTo>
                  <a:pt x="0" y="0"/>
                </a:moveTo>
                <a:lnTo>
                  <a:pt x="6168680" y="0"/>
                </a:lnTo>
                <a:lnTo>
                  <a:pt x="6168680" y="774713"/>
                </a:lnTo>
                <a:lnTo>
                  <a:pt x="0" y="774713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  <a:effectLst/>
        </p:spPr>
        <p:txBody>
          <a:bodyPr wrap="square" lIns="457200" tIns="0" rIns="457200" bIns="0" numCol="1" spcCol="72000" rtlCol="0" anchor="ctr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rgbClr val="8D8D8D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Runway querying provides a more efficient and accurate method to obtain airport-specific weather conditions and runway information</a:t>
            </a:r>
          </a:p>
        </p:txBody>
      </p:sp>
      <p:sp>
        <p:nvSpPr>
          <p:cNvPr id="28" name="attention bar">
            <a:extLst>
              <a:ext uri="{FF2B5EF4-FFF2-40B4-BE49-F238E27FC236}">
                <a16:creationId xmlns:a16="http://schemas.microsoft.com/office/drawing/2014/main" id="{5C56BA5E-E0D2-5D46-A703-4374DF242459}"/>
              </a:ext>
            </a:extLst>
          </p:cNvPr>
          <p:cNvSpPr/>
          <p:nvPr/>
        </p:nvSpPr>
        <p:spPr>
          <a:xfrm>
            <a:off x="3793862" y="4670743"/>
            <a:ext cx="86335" cy="94467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94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16" grpId="0" animBg="1"/>
      <p:bldP spid="22" grpId="0" animBg="1"/>
      <p:bldP spid="24" grpId="0" animBg="1"/>
      <p:bldP spid="25" grpId="0" animBg="1"/>
      <p:bldP spid="27" grpId="0" animBg="1"/>
      <p:bldP spid="2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FB61291D-EFD7-EE4F-95E5-71153EBB61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99" r="10168"/>
          <a:stretch/>
        </p:blipFill>
        <p:spPr>
          <a:xfrm>
            <a:off x="6286499" y="1568012"/>
            <a:ext cx="5484015" cy="37219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02C65E7-ECAC-274F-AFEB-54B8861A0FA3}"/>
              </a:ext>
            </a:extLst>
          </p:cNvPr>
          <p:cNvSpPr txBox="1"/>
          <p:nvPr/>
        </p:nvSpPr>
        <p:spPr>
          <a:xfrm>
            <a:off x="55867" y="1568012"/>
            <a:ext cx="584963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The L-39ZA TOLD Calculator is able to calculate takeoff, landing, and stall speed parameters for the L-39ZA light attack aircraft.</a:t>
            </a:r>
          </a:p>
          <a:p>
            <a:endParaRPr lang="en-US">
              <a:solidFill>
                <a:schemeClr val="bg1"/>
              </a:solidFill>
              <a:latin typeface="Century Schoolbook" panose="02040604050505020304" pitchFamily="18" charset="0"/>
              <a:cs typeface="Arial" panose="020B0604020202020204" pitchFamily="34" charset="0"/>
            </a:endParaRPr>
          </a:p>
          <a:p>
            <a:endParaRPr lang="en-US">
              <a:solidFill>
                <a:schemeClr val="bg1"/>
              </a:solidFill>
              <a:latin typeface="Century Schoolbook" panose="02040604050505020304" pitchFamily="18" charset="0"/>
              <a:cs typeface="Arial" panose="020B0604020202020204" pitchFamily="34" charset="0"/>
            </a:endParaRPr>
          </a:p>
          <a:p>
            <a:r>
              <a:rPr lang="en-US" sz="2000">
                <a:solidFill>
                  <a:schemeClr val="bg1"/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The application contains 4 main functions:</a:t>
            </a:r>
          </a:p>
          <a:p>
            <a:endParaRPr lang="en-US">
              <a:solidFill>
                <a:schemeClr val="bg1"/>
              </a:solidFill>
              <a:latin typeface="Century Schoolbook" panose="02040604050505020304" pitchFamily="18" charset="0"/>
              <a:cs typeface="Arial" panose="020B060402020202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Mission Parameters Calculator</a:t>
            </a:r>
            <a:endParaRPr lang="en-US" sz="1000">
              <a:solidFill>
                <a:schemeClr val="bg1"/>
              </a:solidFill>
              <a:latin typeface="Century Schoolbook" panose="02040604050505020304" pitchFamily="18" charset="0"/>
              <a:cs typeface="Arial" panose="020B060402020202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Aircraft &amp; Pilot Profile Creation, Editing, and Deletion</a:t>
            </a:r>
            <a:endParaRPr lang="en-US" sz="1000">
              <a:solidFill>
                <a:schemeClr val="bg1"/>
              </a:solidFill>
              <a:latin typeface="Century Schoolbook" panose="02040604050505020304" pitchFamily="18" charset="0"/>
              <a:cs typeface="Arial" panose="020B060402020202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Maximum Fuel Capacity Solver</a:t>
            </a:r>
            <a:endParaRPr lang="en-US" sz="1000">
              <a:solidFill>
                <a:schemeClr val="bg1"/>
              </a:solidFill>
              <a:latin typeface="Century Schoolbook" panose="02040604050505020304" pitchFamily="18" charset="0"/>
              <a:cs typeface="Arial" panose="020B060402020202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>
                <a:solidFill>
                  <a:schemeClr val="bg1"/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Automatic Query of Airport-Specific Runway Conditions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chemeClr val="bg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5D02D9CD-8B1D-8947-8EC8-B450C5056911}"/>
              </a:ext>
            </a:extLst>
          </p:cNvPr>
          <p:cNvSpPr txBox="1">
            <a:spLocks/>
          </p:cNvSpPr>
          <p:nvPr/>
        </p:nvSpPr>
        <p:spPr>
          <a:xfrm>
            <a:off x="0" y="88901"/>
            <a:ext cx="3316233" cy="392386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TOLD Calculator</a:t>
            </a:r>
          </a:p>
        </p:txBody>
      </p:sp>
      <p:sp>
        <p:nvSpPr>
          <p:cNvPr id="10" name="footer placeholder">
            <a:extLst>
              <a:ext uri="{FF2B5EF4-FFF2-40B4-BE49-F238E27FC236}">
                <a16:creationId xmlns:a16="http://schemas.microsoft.com/office/drawing/2014/main" id="{D690ED12-BC91-F044-AB6F-FF3EE800A5B4}"/>
              </a:ext>
            </a:extLst>
          </p:cNvPr>
          <p:cNvSpPr txBox="1">
            <a:spLocks/>
          </p:cNvSpPr>
          <p:nvPr/>
        </p:nvSpPr>
        <p:spPr>
          <a:xfrm>
            <a:off x="0" y="6465614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pic>
        <p:nvPicPr>
          <p:cNvPr id="11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6D2E261D-CD26-F242-A59A-378A3245E4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2224" y="6143208"/>
            <a:ext cx="739776" cy="71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18A1ED7-F9A0-2D47-A86C-9C8A441197C2}"/>
              </a:ext>
            </a:extLst>
          </p:cNvPr>
          <p:cNvSpPr txBox="1"/>
          <p:nvPr/>
        </p:nvSpPr>
        <p:spPr>
          <a:xfrm>
            <a:off x="7561656" y="5289987"/>
            <a:ext cx="2933700" cy="283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1200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TOLD Calculator Login Page</a:t>
            </a:r>
            <a:endParaRPr lang="en-US" sz="1200">
              <a:solidFill>
                <a:schemeClr val="bg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6491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cene1">
            <a:extLst>
              <a:ext uri="{FF2B5EF4-FFF2-40B4-BE49-F238E27FC236}">
                <a16:creationId xmlns:a16="http://schemas.microsoft.com/office/drawing/2014/main" id="{944F750A-A008-DB42-8337-EB35F09C5A9E}"/>
              </a:ext>
            </a:extLst>
          </p:cNvPr>
          <p:cNvSpPr/>
          <p:nvPr/>
        </p:nvSpPr>
        <p:spPr bwMode="auto">
          <a:xfrm>
            <a:off x="11279" y="1295081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Calculator</a:t>
            </a:r>
          </a:p>
        </p:txBody>
      </p:sp>
      <p:sp>
        <p:nvSpPr>
          <p:cNvPr id="17" name="scene1">
            <a:extLst>
              <a:ext uri="{FF2B5EF4-FFF2-40B4-BE49-F238E27FC236}">
                <a16:creationId xmlns:a16="http://schemas.microsoft.com/office/drawing/2014/main" id="{A9C4A09A-5015-1A48-8AE3-1DE54E757BBA}"/>
              </a:ext>
            </a:extLst>
          </p:cNvPr>
          <p:cNvSpPr/>
          <p:nvPr/>
        </p:nvSpPr>
        <p:spPr bwMode="auto">
          <a:xfrm>
            <a:off x="0" y="2420303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Profiles</a:t>
            </a:r>
          </a:p>
        </p:txBody>
      </p:sp>
      <p:sp>
        <p:nvSpPr>
          <p:cNvPr id="18" name="scene1">
            <a:extLst>
              <a:ext uri="{FF2B5EF4-FFF2-40B4-BE49-F238E27FC236}">
                <a16:creationId xmlns:a16="http://schemas.microsoft.com/office/drawing/2014/main" id="{7F7849F7-E5F5-7341-8AD1-DCA5852695B8}"/>
              </a:ext>
            </a:extLst>
          </p:cNvPr>
          <p:cNvSpPr/>
          <p:nvPr/>
        </p:nvSpPr>
        <p:spPr bwMode="auto">
          <a:xfrm>
            <a:off x="11279" y="3545525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Solver</a:t>
            </a:r>
          </a:p>
        </p:txBody>
      </p:sp>
      <p:sp>
        <p:nvSpPr>
          <p:cNvPr id="19" name="scene1">
            <a:extLst>
              <a:ext uri="{FF2B5EF4-FFF2-40B4-BE49-F238E27FC236}">
                <a16:creationId xmlns:a16="http://schemas.microsoft.com/office/drawing/2014/main" id="{9AA4F01D-C50F-7144-B7E4-BFC29301EA69}"/>
              </a:ext>
            </a:extLst>
          </p:cNvPr>
          <p:cNvSpPr/>
          <p:nvPr/>
        </p:nvSpPr>
        <p:spPr bwMode="auto">
          <a:xfrm>
            <a:off x="11279" y="4670747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Runway Query</a:t>
            </a:r>
          </a:p>
        </p:txBody>
      </p:sp>
      <p:sp>
        <p:nvSpPr>
          <p:cNvPr id="20" name="benefit1">
            <a:extLst>
              <a:ext uri="{FF2B5EF4-FFF2-40B4-BE49-F238E27FC236}">
                <a16:creationId xmlns:a16="http://schemas.microsoft.com/office/drawing/2014/main" id="{9F603969-749B-3F46-9269-37149D9FDCCD}"/>
              </a:ext>
            </a:extLst>
          </p:cNvPr>
          <p:cNvSpPr/>
          <p:nvPr/>
        </p:nvSpPr>
        <p:spPr bwMode="auto">
          <a:xfrm>
            <a:off x="3790645" y="1295081"/>
            <a:ext cx="8390076" cy="944675"/>
          </a:xfrm>
          <a:custGeom>
            <a:avLst/>
            <a:gdLst>
              <a:gd name="connsiteX0" fmla="*/ 0 w 6168680"/>
              <a:gd name="connsiteY0" fmla="*/ 0 h 774713"/>
              <a:gd name="connsiteX1" fmla="*/ 6168680 w 6168680"/>
              <a:gd name="connsiteY1" fmla="*/ 0 h 774713"/>
              <a:gd name="connsiteX2" fmla="*/ 6168680 w 6168680"/>
              <a:gd name="connsiteY2" fmla="*/ 774713 h 774713"/>
              <a:gd name="connsiteX3" fmla="*/ 0 w 6168680"/>
              <a:gd name="connsiteY3" fmla="*/ 774713 h 774713"/>
              <a:gd name="connsiteX4" fmla="*/ 0 w 6168680"/>
              <a:gd name="connsiteY4" fmla="*/ 0 h 774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680" h="774713">
                <a:moveTo>
                  <a:pt x="0" y="0"/>
                </a:moveTo>
                <a:lnTo>
                  <a:pt x="6168680" y="0"/>
                </a:lnTo>
                <a:lnTo>
                  <a:pt x="6168680" y="774713"/>
                </a:lnTo>
                <a:lnTo>
                  <a:pt x="0" y="774713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  <a:effectLst/>
        </p:spPr>
        <p:txBody>
          <a:bodyPr wrap="square" lIns="457200" tIns="0" rIns="457200" bIns="0" numCol="1" spcCol="72000" rtlCol="0" anchor="ctr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rgbClr val="696969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Calculating performance parameters using automatic runway queries and pre-made profiles dramatically increases user experience</a:t>
            </a:r>
          </a:p>
        </p:txBody>
      </p:sp>
      <p:sp>
        <p:nvSpPr>
          <p:cNvPr id="21" name="attention bar">
            <a:extLst>
              <a:ext uri="{FF2B5EF4-FFF2-40B4-BE49-F238E27FC236}">
                <a16:creationId xmlns:a16="http://schemas.microsoft.com/office/drawing/2014/main" id="{8C39283A-0631-DE41-8337-95FF3EE6BEFA}"/>
              </a:ext>
            </a:extLst>
          </p:cNvPr>
          <p:cNvSpPr/>
          <p:nvPr/>
        </p:nvSpPr>
        <p:spPr>
          <a:xfrm>
            <a:off x="3793862" y="1295080"/>
            <a:ext cx="86335" cy="94467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3" name="footer placeholder">
            <a:extLst>
              <a:ext uri="{FF2B5EF4-FFF2-40B4-BE49-F238E27FC236}">
                <a16:creationId xmlns:a16="http://schemas.microsoft.com/office/drawing/2014/main" id="{F334FB42-474A-DA46-ACC5-4E1F80B51114}"/>
              </a:ext>
            </a:extLst>
          </p:cNvPr>
          <p:cNvSpPr txBox="1">
            <a:spLocks/>
          </p:cNvSpPr>
          <p:nvPr/>
        </p:nvSpPr>
        <p:spPr>
          <a:xfrm>
            <a:off x="0" y="6465614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sp>
        <p:nvSpPr>
          <p:cNvPr id="16" name="benefit1">
            <a:extLst>
              <a:ext uri="{FF2B5EF4-FFF2-40B4-BE49-F238E27FC236}">
                <a16:creationId xmlns:a16="http://schemas.microsoft.com/office/drawing/2014/main" id="{F4065ABE-884D-7B4E-9032-3603ED020800}"/>
              </a:ext>
            </a:extLst>
          </p:cNvPr>
          <p:cNvSpPr/>
          <p:nvPr/>
        </p:nvSpPr>
        <p:spPr bwMode="auto">
          <a:xfrm>
            <a:off x="3790645" y="2420303"/>
            <a:ext cx="8390076" cy="944675"/>
          </a:xfrm>
          <a:custGeom>
            <a:avLst/>
            <a:gdLst>
              <a:gd name="connsiteX0" fmla="*/ 0 w 6168680"/>
              <a:gd name="connsiteY0" fmla="*/ 0 h 774713"/>
              <a:gd name="connsiteX1" fmla="*/ 6168680 w 6168680"/>
              <a:gd name="connsiteY1" fmla="*/ 0 h 774713"/>
              <a:gd name="connsiteX2" fmla="*/ 6168680 w 6168680"/>
              <a:gd name="connsiteY2" fmla="*/ 774713 h 774713"/>
              <a:gd name="connsiteX3" fmla="*/ 0 w 6168680"/>
              <a:gd name="connsiteY3" fmla="*/ 774713 h 774713"/>
              <a:gd name="connsiteX4" fmla="*/ 0 w 6168680"/>
              <a:gd name="connsiteY4" fmla="*/ 0 h 774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680" h="774713">
                <a:moveTo>
                  <a:pt x="0" y="0"/>
                </a:moveTo>
                <a:lnTo>
                  <a:pt x="6168680" y="0"/>
                </a:lnTo>
                <a:lnTo>
                  <a:pt x="6168680" y="774713"/>
                </a:lnTo>
                <a:lnTo>
                  <a:pt x="0" y="774713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  <a:effectLst/>
        </p:spPr>
        <p:txBody>
          <a:bodyPr wrap="square" lIns="457200" tIns="0" rIns="457200" bIns="0" numCol="1" spcCol="72000" rtlCol="0" anchor="ctr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Creating pre-made profiles reduces time when repeating calculations with similar loadouts</a:t>
            </a:r>
          </a:p>
        </p:txBody>
      </p:sp>
      <p:sp>
        <p:nvSpPr>
          <p:cNvPr id="22" name="attention bar">
            <a:extLst>
              <a:ext uri="{FF2B5EF4-FFF2-40B4-BE49-F238E27FC236}">
                <a16:creationId xmlns:a16="http://schemas.microsoft.com/office/drawing/2014/main" id="{5CFF5539-6696-9742-BC59-E8FF7FFD118F}"/>
              </a:ext>
            </a:extLst>
          </p:cNvPr>
          <p:cNvSpPr/>
          <p:nvPr/>
        </p:nvSpPr>
        <p:spPr>
          <a:xfrm>
            <a:off x="3793862" y="2420302"/>
            <a:ext cx="86335" cy="94467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23" name="title">
            <a:extLst>
              <a:ext uri="{FF2B5EF4-FFF2-40B4-BE49-F238E27FC236}">
                <a16:creationId xmlns:a16="http://schemas.microsoft.com/office/drawing/2014/main" id="{8ABFF855-8A0B-2147-A88D-81A9AC1F4330}"/>
              </a:ext>
            </a:extLst>
          </p:cNvPr>
          <p:cNvSpPr txBox="1">
            <a:spLocks/>
          </p:cNvSpPr>
          <p:nvPr/>
        </p:nvSpPr>
        <p:spPr>
          <a:xfrm>
            <a:off x="0" y="88901"/>
            <a:ext cx="4737100" cy="392386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TOLD Calculator - Benefits</a:t>
            </a:r>
          </a:p>
        </p:txBody>
      </p:sp>
      <p:sp>
        <p:nvSpPr>
          <p:cNvPr id="24" name="benefit1">
            <a:extLst>
              <a:ext uri="{FF2B5EF4-FFF2-40B4-BE49-F238E27FC236}">
                <a16:creationId xmlns:a16="http://schemas.microsoft.com/office/drawing/2014/main" id="{E08E7C2A-B20E-474E-94FF-292A32D860C9}"/>
              </a:ext>
            </a:extLst>
          </p:cNvPr>
          <p:cNvSpPr/>
          <p:nvPr/>
        </p:nvSpPr>
        <p:spPr bwMode="auto">
          <a:xfrm>
            <a:off x="3790645" y="3545524"/>
            <a:ext cx="8390076" cy="944675"/>
          </a:xfrm>
          <a:custGeom>
            <a:avLst/>
            <a:gdLst>
              <a:gd name="connsiteX0" fmla="*/ 0 w 6168680"/>
              <a:gd name="connsiteY0" fmla="*/ 0 h 774713"/>
              <a:gd name="connsiteX1" fmla="*/ 6168680 w 6168680"/>
              <a:gd name="connsiteY1" fmla="*/ 0 h 774713"/>
              <a:gd name="connsiteX2" fmla="*/ 6168680 w 6168680"/>
              <a:gd name="connsiteY2" fmla="*/ 774713 h 774713"/>
              <a:gd name="connsiteX3" fmla="*/ 0 w 6168680"/>
              <a:gd name="connsiteY3" fmla="*/ 774713 h 774713"/>
              <a:gd name="connsiteX4" fmla="*/ 0 w 6168680"/>
              <a:gd name="connsiteY4" fmla="*/ 0 h 774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680" h="774713">
                <a:moveTo>
                  <a:pt x="0" y="0"/>
                </a:moveTo>
                <a:lnTo>
                  <a:pt x="6168680" y="0"/>
                </a:lnTo>
                <a:lnTo>
                  <a:pt x="6168680" y="774713"/>
                </a:lnTo>
                <a:lnTo>
                  <a:pt x="0" y="774713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  <a:effectLst/>
        </p:spPr>
        <p:txBody>
          <a:bodyPr wrap="square" lIns="457200" tIns="0" rIns="457200" bIns="0" numCol="1" spcCol="72000" rtlCol="0" anchor="ctr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rgbClr val="8D8D8D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Solving for maximum fuel capacity reduces the likelihood of error caused by improperly calculated weight for takeoff</a:t>
            </a:r>
          </a:p>
        </p:txBody>
      </p:sp>
      <p:sp>
        <p:nvSpPr>
          <p:cNvPr id="25" name="attention bar">
            <a:extLst>
              <a:ext uri="{FF2B5EF4-FFF2-40B4-BE49-F238E27FC236}">
                <a16:creationId xmlns:a16="http://schemas.microsoft.com/office/drawing/2014/main" id="{4BB04701-9794-AD42-A20A-D2F8B68A50FC}"/>
              </a:ext>
            </a:extLst>
          </p:cNvPr>
          <p:cNvSpPr/>
          <p:nvPr/>
        </p:nvSpPr>
        <p:spPr>
          <a:xfrm>
            <a:off x="3793862" y="3545523"/>
            <a:ext cx="86335" cy="94467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26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8660EA99-E406-DB49-A6F1-8A93589348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2224" y="6143208"/>
            <a:ext cx="739776" cy="71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benefit1">
            <a:extLst>
              <a:ext uri="{FF2B5EF4-FFF2-40B4-BE49-F238E27FC236}">
                <a16:creationId xmlns:a16="http://schemas.microsoft.com/office/drawing/2014/main" id="{1A0DFE75-1EB3-2642-AE2D-6507F547872C}"/>
              </a:ext>
            </a:extLst>
          </p:cNvPr>
          <p:cNvSpPr/>
          <p:nvPr/>
        </p:nvSpPr>
        <p:spPr bwMode="auto">
          <a:xfrm>
            <a:off x="3790645" y="4670747"/>
            <a:ext cx="8390076" cy="944675"/>
          </a:xfrm>
          <a:custGeom>
            <a:avLst/>
            <a:gdLst>
              <a:gd name="connsiteX0" fmla="*/ 0 w 6168680"/>
              <a:gd name="connsiteY0" fmla="*/ 0 h 774713"/>
              <a:gd name="connsiteX1" fmla="*/ 6168680 w 6168680"/>
              <a:gd name="connsiteY1" fmla="*/ 0 h 774713"/>
              <a:gd name="connsiteX2" fmla="*/ 6168680 w 6168680"/>
              <a:gd name="connsiteY2" fmla="*/ 774713 h 774713"/>
              <a:gd name="connsiteX3" fmla="*/ 0 w 6168680"/>
              <a:gd name="connsiteY3" fmla="*/ 774713 h 774713"/>
              <a:gd name="connsiteX4" fmla="*/ 0 w 6168680"/>
              <a:gd name="connsiteY4" fmla="*/ 0 h 774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680" h="774713">
                <a:moveTo>
                  <a:pt x="0" y="0"/>
                </a:moveTo>
                <a:lnTo>
                  <a:pt x="6168680" y="0"/>
                </a:lnTo>
                <a:lnTo>
                  <a:pt x="6168680" y="774713"/>
                </a:lnTo>
                <a:lnTo>
                  <a:pt x="0" y="774713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  <a:effectLst/>
        </p:spPr>
        <p:txBody>
          <a:bodyPr wrap="square" lIns="457200" tIns="0" rIns="457200" bIns="0" numCol="1" spcCol="72000" rtlCol="0" anchor="ctr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rgbClr val="8D8D8D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Runway querying provides a more efficient and accurate method to obtain airport-specific weather conditions and runway information</a:t>
            </a:r>
          </a:p>
        </p:txBody>
      </p:sp>
      <p:sp>
        <p:nvSpPr>
          <p:cNvPr id="28" name="attention bar">
            <a:extLst>
              <a:ext uri="{FF2B5EF4-FFF2-40B4-BE49-F238E27FC236}">
                <a16:creationId xmlns:a16="http://schemas.microsoft.com/office/drawing/2014/main" id="{ABE397E6-7412-4A4B-AC04-F8AF2D37EF43}"/>
              </a:ext>
            </a:extLst>
          </p:cNvPr>
          <p:cNvSpPr/>
          <p:nvPr/>
        </p:nvSpPr>
        <p:spPr>
          <a:xfrm>
            <a:off x="3793862" y="4670746"/>
            <a:ext cx="86335" cy="94467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9860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16" grpId="0" animBg="1"/>
      <p:bldP spid="22" grpId="0" animBg="1"/>
      <p:bldP spid="24" grpId="0" animBg="1"/>
      <p:bldP spid="25" grpId="0" animBg="1"/>
      <p:bldP spid="27" grpId="0" animBg="1"/>
      <p:bldP spid="2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cene1">
            <a:extLst>
              <a:ext uri="{FF2B5EF4-FFF2-40B4-BE49-F238E27FC236}">
                <a16:creationId xmlns:a16="http://schemas.microsoft.com/office/drawing/2014/main" id="{944F750A-A008-DB42-8337-EB35F09C5A9E}"/>
              </a:ext>
            </a:extLst>
          </p:cNvPr>
          <p:cNvSpPr/>
          <p:nvPr/>
        </p:nvSpPr>
        <p:spPr bwMode="auto">
          <a:xfrm>
            <a:off x="11279" y="1295081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Calculator</a:t>
            </a:r>
          </a:p>
        </p:txBody>
      </p:sp>
      <p:sp>
        <p:nvSpPr>
          <p:cNvPr id="17" name="scene1">
            <a:extLst>
              <a:ext uri="{FF2B5EF4-FFF2-40B4-BE49-F238E27FC236}">
                <a16:creationId xmlns:a16="http://schemas.microsoft.com/office/drawing/2014/main" id="{A9C4A09A-5015-1A48-8AE3-1DE54E757BBA}"/>
              </a:ext>
            </a:extLst>
          </p:cNvPr>
          <p:cNvSpPr/>
          <p:nvPr/>
        </p:nvSpPr>
        <p:spPr bwMode="auto">
          <a:xfrm>
            <a:off x="0" y="2420303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Profiles</a:t>
            </a:r>
          </a:p>
        </p:txBody>
      </p:sp>
      <p:sp>
        <p:nvSpPr>
          <p:cNvPr id="18" name="scene1">
            <a:extLst>
              <a:ext uri="{FF2B5EF4-FFF2-40B4-BE49-F238E27FC236}">
                <a16:creationId xmlns:a16="http://schemas.microsoft.com/office/drawing/2014/main" id="{7F7849F7-E5F5-7341-8AD1-DCA5852695B8}"/>
              </a:ext>
            </a:extLst>
          </p:cNvPr>
          <p:cNvSpPr/>
          <p:nvPr/>
        </p:nvSpPr>
        <p:spPr bwMode="auto">
          <a:xfrm>
            <a:off x="11279" y="3545525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Solver</a:t>
            </a:r>
          </a:p>
        </p:txBody>
      </p:sp>
      <p:sp>
        <p:nvSpPr>
          <p:cNvPr id="19" name="scene1">
            <a:extLst>
              <a:ext uri="{FF2B5EF4-FFF2-40B4-BE49-F238E27FC236}">
                <a16:creationId xmlns:a16="http://schemas.microsoft.com/office/drawing/2014/main" id="{9AA4F01D-C50F-7144-B7E4-BFC29301EA69}"/>
              </a:ext>
            </a:extLst>
          </p:cNvPr>
          <p:cNvSpPr/>
          <p:nvPr/>
        </p:nvSpPr>
        <p:spPr bwMode="auto">
          <a:xfrm>
            <a:off x="11279" y="4670747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Runway Query</a:t>
            </a:r>
          </a:p>
        </p:txBody>
      </p:sp>
      <p:sp>
        <p:nvSpPr>
          <p:cNvPr id="20" name="benefit1">
            <a:extLst>
              <a:ext uri="{FF2B5EF4-FFF2-40B4-BE49-F238E27FC236}">
                <a16:creationId xmlns:a16="http://schemas.microsoft.com/office/drawing/2014/main" id="{9F603969-749B-3F46-9269-37149D9FDCCD}"/>
              </a:ext>
            </a:extLst>
          </p:cNvPr>
          <p:cNvSpPr/>
          <p:nvPr/>
        </p:nvSpPr>
        <p:spPr bwMode="auto">
          <a:xfrm>
            <a:off x="3790645" y="1295081"/>
            <a:ext cx="8390076" cy="944675"/>
          </a:xfrm>
          <a:custGeom>
            <a:avLst/>
            <a:gdLst>
              <a:gd name="connsiteX0" fmla="*/ 0 w 6168680"/>
              <a:gd name="connsiteY0" fmla="*/ 0 h 774713"/>
              <a:gd name="connsiteX1" fmla="*/ 6168680 w 6168680"/>
              <a:gd name="connsiteY1" fmla="*/ 0 h 774713"/>
              <a:gd name="connsiteX2" fmla="*/ 6168680 w 6168680"/>
              <a:gd name="connsiteY2" fmla="*/ 774713 h 774713"/>
              <a:gd name="connsiteX3" fmla="*/ 0 w 6168680"/>
              <a:gd name="connsiteY3" fmla="*/ 774713 h 774713"/>
              <a:gd name="connsiteX4" fmla="*/ 0 w 6168680"/>
              <a:gd name="connsiteY4" fmla="*/ 0 h 774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680" h="774713">
                <a:moveTo>
                  <a:pt x="0" y="0"/>
                </a:moveTo>
                <a:lnTo>
                  <a:pt x="6168680" y="0"/>
                </a:lnTo>
                <a:lnTo>
                  <a:pt x="6168680" y="774713"/>
                </a:lnTo>
                <a:lnTo>
                  <a:pt x="0" y="774713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  <a:effectLst/>
        </p:spPr>
        <p:txBody>
          <a:bodyPr wrap="square" lIns="457200" tIns="0" rIns="457200" bIns="0" numCol="1" spcCol="72000" rtlCol="0" anchor="ctr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rgbClr val="696969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Calculating performance parameters using automatic runway queries and pre-made profiles dramatically increases user experience</a:t>
            </a:r>
          </a:p>
        </p:txBody>
      </p:sp>
      <p:sp>
        <p:nvSpPr>
          <p:cNvPr id="21" name="attention bar">
            <a:extLst>
              <a:ext uri="{FF2B5EF4-FFF2-40B4-BE49-F238E27FC236}">
                <a16:creationId xmlns:a16="http://schemas.microsoft.com/office/drawing/2014/main" id="{8C39283A-0631-DE41-8337-95FF3EE6BEFA}"/>
              </a:ext>
            </a:extLst>
          </p:cNvPr>
          <p:cNvSpPr/>
          <p:nvPr/>
        </p:nvSpPr>
        <p:spPr>
          <a:xfrm>
            <a:off x="3793862" y="1295080"/>
            <a:ext cx="86335" cy="94467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3" name="footer placeholder">
            <a:extLst>
              <a:ext uri="{FF2B5EF4-FFF2-40B4-BE49-F238E27FC236}">
                <a16:creationId xmlns:a16="http://schemas.microsoft.com/office/drawing/2014/main" id="{F334FB42-474A-DA46-ACC5-4E1F80B51114}"/>
              </a:ext>
            </a:extLst>
          </p:cNvPr>
          <p:cNvSpPr txBox="1">
            <a:spLocks/>
          </p:cNvSpPr>
          <p:nvPr/>
        </p:nvSpPr>
        <p:spPr>
          <a:xfrm>
            <a:off x="0" y="6465614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sp>
        <p:nvSpPr>
          <p:cNvPr id="16" name="benefit1">
            <a:extLst>
              <a:ext uri="{FF2B5EF4-FFF2-40B4-BE49-F238E27FC236}">
                <a16:creationId xmlns:a16="http://schemas.microsoft.com/office/drawing/2014/main" id="{F4065ABE-884D-7B4E-9032-3603ED020800}"/>
              </a:ext>
            </a:extLst>
          </p:cNvPr>
          <p:cNvSpPr/>
          <p:nvPr/>
        </p:nvSpPr>
        <p:spPr bwMode="auto">
          <a:xfrm>
            <a:off x="3790645" y="2420303"/>
            <a:ext cx="8390076" cy="944675"/>
          </a:xfrm>
          <a:custGeom>
            <a:avLst/>
            <a:gdLst>
              <a:gd name="connsiteX0" fmla="*/ 0 w 6168680"/>
              <a:gd name="connsiteY0" fmla="*/ 0 h 774713"/>
              <a:gd name="connsiteX1" fmla="*/ 6168680 w 6168680"/>
              <a:gd name="connsiteY1" fmla="*/ 0 h 774713"/>
              <a:gd name="connsiteX2" fmla="*/ 6168680 w 6168680"/>
              <a:gd name="connsiteY2" fmla="*/ 774713 h 774713"/>
              <a:gd name="connsiteX3" fmla="*/ 0 w 6168680"/>
              <a:gd name="connsiteY3" fmla="*/ 774713 h 774713"/>
              <a:gd name="connsiteX4" fmla="*/ 0 w 6168680"/>
              <a:gd name="connsiteY4" fmla="*/ 0 h 774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680" h="774713">
                <a:moveTo>
                  <a:pt x="0" y="0"/>
                </a:moveTo>
                <a:lnTo>
                  <a:pt x="6168680" y="0"/>
                </a:lnTo>
                <a:lnTo>
                  <a:pt x="6168680" y="774713"/>
                </a:lnTo>
                <a:lnTo>
                  <a:pt x="0" y="774713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  <a:effectLst/>
        </p:spPr>
        <p:txBody>
          <a:bodyPr wrap="square" lIns="457200" tIns="0" rIns="457200" bIns="0" numCol="1" spcCol="72000" rtlCol="0" anchor="ctr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rgbClr val="696969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Creating pre-made profiles reduces time when repeating calculations with similar loadouts</a:t>
            </a:r>
          </a:p>
        </p:txBody>
      </p:sp>
      <p:sp>
        <p:nvSpPr>
          <p:cNvPr id="22" name="attention bar">
            <a:extLst>
              <a:ext uri="{FF2B5EF4-FFF2-40B4-BE49-F238E27FC236}">
                <a16:creationId xmlns:a16="http://schemas.microsoft.com/office/drawing/2014/main" id="{5CFF5539-6696-9742-BC59-E8FF7FFD118F}"/>
              </a:ext>
            </a:extLst>
          </p:cNvPr>
          <p:cNvSpPr/>
          <p:nvPr/>
        </p:nvSpPr>
        <p:spPr>
          <a:xfrm>
            <a:off x="3793862" y="2420302"/>
            <a:ext cx="86335" cy="94467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23" name="title">
            <a:extLst>
              <a:ext uri="{FF2B5EF4-FFF2-40B4-BE49-F238E27FC236}">
                <a16:creationId xmlns:a16="http://schemas.microsoft.com/office/drawing/2014/main" id="{8ABFF855-8A0B-2147-A88D-81A9AC1F4330}"/>
              </a:ext>
            </a:extLst>
          </p:cNvPr>
          <p:cNvSpPr txBox="1">
            <a:spLocks/>
          </p:cNvSpPr>
          <p:nvPr/>
        </p:nvSpPr>
        <p:spPr>
          <a:xfrm>
            <a:off x="0" y="88901"/>
            <a:ext cx="4737100" cy="392386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TOLD Calculator - Benefits</a:t>
            </a:r>
          </a:p>
        </p:txBody>
      </p:sp>
      <p:sp>
        <p:nvSpPr>
          <p:cNvPr id="24" name="benefit1">
            <a:extLst>
              <a:ext uri="{FF2B5EF4-FFF2-40B4-BE49-F238E27FC236}">
                <a16:creationId xmlns:a16="http://schemas.microsoft.com/office/drawing/2014/main" id="{E08E7C2A-B20E-474E-94FF-292A32D860C9}"/>
              </a:ext>
            </a:extLst>
          </p:cNvPr>
          <p:cNvSpPr/>
          <p:nvPr/>
        </p:nvSpPr>
        <p:spPr bwMode="auto">
          <a:xfrm>
            <a:off x="3790645" y="3545524"/>
            <a:ext cx="8390076" cy="944675"/>
          </a:xfrm>
          <a:custGeom>
            <a:avLst/>
            <a:gdLst>
              <a:gd name="connsiteX0" fmla="*/ 0 w 6168680"/>
              <a:gd name="connsiteY0" fmla="*/ 0 h 774713"/>
              <a:gd name="connsiteX1" fmla="*/ 6168680 w 6168680"/>
              <a:gd name="connsiteY1" fmla="*/ 0 h 774713"/>
              <a:gd name="connsiteX2" fmla="*/ 6168680 w 6168680"/>
              <a:gd name="connsiteY2" fmla="*/ 774713 h 774713"/>
              <a:gd name="connsiteX3" fmla="*/ 0 w 6168680"/>
              <a:gd name="connsiteY3" fmla="*/ 774713 h 774713"/>
              <a:gd name="connsiteX4" fmla="*/ 0 w 6168680"/>
              <a:gd name="connsiteY4" fmla="*/ 0 h 774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680" h="774713">
                <a:moveTo>
                  <a:pt x="0" y="0"/>
                </a:moveTo>
                <a:lnTo>
                  <a:pt x="6168680" y="0"/>
                </a:lnTo>
                <a:lnTo>
                  <a:pt x="6168680" y="774713"/>
                </a:lnTo>
                <a:lnTo>
                  <a:pt x="0" y="774713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  <a:effectLst/>
        </p:spPr>
        <p:txBody>
          <a:bodyPr wrap="square" lIns="457200" tIns="0" rIns="457200" bIns="0" numCol="1" spcCol="72000" rtlCol="0" anchor="ctr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Solving for maximum fuel capacity reduces the likelihood of error caused by improperly calculated weight for takeoff</a:t>
            </a:r>
          </a:p>
        </p:txBody>
      </p:sp>
      <p:sp>
        <p:nvSpPr>
          <p:cNvPr id="25" name="attention bar">
            <a:extLst>
              <a:ext uri="{FF2B5EF4-FFF2-40B4-BE49-F238E27FC236}">
                <a16:creationId xmlns:a16="http://schemas.microsoft.com/office/drawing/2014/main" id="{4BB04701-9794-AD42-A20A-D2F8B68A50FC}"/>
              </a:ext>
            </a:extLst>
          </p:cNvPr>
          <p:cNvSpPr/>
          <p:nvPr/>
        </p:nvSpPr>
        <p:spPr>
          <a:xfrm>
            <a:off x="3793862" y="3545523"/>
            <a:ext cx="86335" cy="94467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26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8660EA99-E406-DB49-A6F1-8A93589348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2224" y="6143208"/>
            <a:ext cx="739776" cy="71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benefit1">
            <a:extLst>
              <a:ext uri="{FF2B5EF4-FFF2-40B4-BE49-F238E27FC236}">
                <a16:creationId xmlns:a16="http://schemas.microsoft.com/office/drawing/2014/main" id="{25762B64-4FC6-9840-8847-BE6AFB3D161A}"/>
              </a:ext>
            </a:extLst>
          </p:cNvPr>
          <p:cNvSpPr/>
          <p:nvPr/>
        </p:nvSpPr>
        <p:spPr bwMode="auto">
          <a:xfrm>
            <a:off x="3790645" y="4670744"/>
            <a:ext cx="8390076" cy="944675"/>
          </a:xfrm>
          <a:custGeom>
            <a:avLst/>
            <a:gdLst>
              <a:gd name="connsiteX0" fmla="*/ 0 w 6168680"/>
              <a:gd name="connsiteY0" fmla="*/ 0 h 774713"/>
              <a:gd name="connsiteX1" fmla="*/ 6168680 w 6168680"/>
              <a:gd name="connsiteY1" fmla="*/ 0 h 774713"/>
              <a:gd name="connsiteX2" fmla="*/ 6168680 w 6168680"/>
              <a:gd name="connsiteY2" fmla="*/ 774713 h 774713"/>
              <a:gd name="connsiteX3" fmla="*/ 0 w 6168680"/>
              <a:gd name="connsiteY3" fmla="*/ 774713 h 774713"/>
              <a:gd name="connsiteX4" fmla="*/ 0 w 6168680"/>
              <a:gd name="connsiteY4" fmla="*/ 0 h 774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680" h="774713">
                <a:moveTo>
                  <a:pt x="0" y="0"/>
                </a:moveTo>
                <a:lnTo>
                  <a:pt x="6168680" y="0"/>
                </a:lnTo>
                <a:lnTo>
                  <a:pt x="6168680" y="774713"/>
                </a:lnTo>
                <a:lnTo>
                  <a:pt x="0" y="774713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  <a:effectLst/>
        </p:spPr>
        <p:txBody>
          <a:bodyPr wrap="square" lIns="457200" tIns="0" rIns="457200" bIns="0" numCol="1" spcCol="72000" rtlCol="0" anchor="ctr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rgbClr val="8D8D8D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Runway querying provides a more efficient and accurate method to obtain airport-specific weather conditions and runway information</a:t>
            </a:r>
          </a:p>
        </p:txBody>
      </p:sp>
      <p:sp>
        <p:nvSpPr>
          <p:cNvPr id="28" name="attention bar">
            <a:extLst>
              <a:ext uri="{FF2B5EF4-FFF2-40B4-BE49-F238E27FC236}">
                <a16:creationId xmlns:a16="http://schemas.microsoft.com/office/drawing/2014/main" id="{FA3D06E6-5346-3A49-A669-5099B32BE028}"/>
              </a:ext>
            </a:extLst>
          </p:cNvPr>
          <p:cNvSpPr/>
          <p:nvPr/>
        </p:nvSpPr>
        <p:spPr>
          <a:xfrm>
            <a:off x="3793862" y="4670743"/>
            <a:ext cx="86335" cy="94467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4541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16" grpId="0" animBg="1"/>
      <p:bldP spid="22" grpId="0" animBg="1"/>
      <p:bldP spid="24" grpId="0" animBg="1"/>
      <p:bldP spid="25" grpId="0" animBg="1"/>
      <p:bldP spid="27" grpId="0" animBg="1"/>
      <p:bldP spid="2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cene1">
            <a:extLst>
              <a:ext uri="{FF2B5EF4-FFF2-40B4-BE49-F238E27FC236}">
                <a16:creationId xmlns:a16="http://schemas.microsoft.com/office/drawing/2014/main" id="{944F750A-A008-DB42-8337-EB35F09C5A9E}"/>
              </a:ext>
            </a:extLst>
          </p:cNvPr>
          <p:cNvSpPr/>
          <p:nvPr/>
        </p:nvSpPr>
        <p:spPr bwMode="auto">
          <a:xfrm>
            <a:off x="11279" y="1295081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Calculator</a:t>
            </a:r>
          </a:p>
        </p:txBody>
      </p:sp>
      <p:sp>
        <p:nvSpPr>
          <p:cNvPr id="17" name="scene1">
            <a:extLst>
              <a:ext uri="{FF2B5EF4-FFF2-40B4-BE49-F238E27FC236}">
                <a16:creationId xmlns:a16="http://schemas.microsoft.com/office/drawing/2014/main" id="{A9C4A09A-5015-1A48-8AE3-1DE54E757BBA}"/>
              </a:ext>
            </a:extLst>
          </p:cNvPr>
          <p:cNvSpPr/>
          <p:nvPr/>
        </p:nvSpPr>
        <p:spPr bwMode="auto">
          <a:xfrm>
            <a:off x="0" y="2420303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Profiles</a:t>
            </a:r>
          </a:p>
        </p:txBody>
      </p:sp>
      <p:sp>
        <p:nvSpPr>
          <p:cNvPr id="18" name="scene1">
            <a:extLst>
              <a:ext uri="{FF2B5EF4-FFF2-40B4-BE49-F238E27FC236}">
                <a16:creationId xmlns:a16="http://schemas.microsoft.com/office/drawing/2014/main" id="{7F7849F7-E5F5-7341-8AD1-DCA5852695B8}"/>
              </a:ext>
            </a:extLst>
          </p:cNvPr>
          <p:cNvSpPr/>
          <p:nvPr/>
        </p:nvSpPr>
        <p:spPr bwMode="auto">
          <a:xfrm>
            <a:off x="11279" y="3545525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Solver</a:t>
            </a:r>
          </a:p>
        </p:txBody>
      </p:sp>
      <p:sp>
        <p:nvSpPr>
          <p:cNvPr id="19" name="scene1">
            <a:extLst>
              <a:ext uri="{FF2B5EF4-FFF2-40B4-BE49-F238E27FC236}">
                <a16:creationId xmlns:a16="http://schemas.microsoft.com/office/drawing/2014/main" id="{9AA4F01D-C50F-7144-B7E4-BFC29301EA69}"/>
              </a:ext>
            </a:extLst>
          </p:cNvPr>
          <p:cNvSpPr/>
          <p:nvPr/>
        </p:nvSpPr>
        <p:spPr bwMode="auto">
          <a:xfrm>
            <a:off x="11279" y="4670747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Runway Query</a:t>
            </a:r>
          </a:p>
        </p:txBody>
      </p:sp>
      <p:sp>
        <p:nvSpPr>
          <p:cNvPr id="20" name="benefit1">
            <a:extLst>
              <a:ext uri="{FF2B5EF4-FFF2-40B4-BE49-F238E27FC236}">
                <a16:creationId xmlns:a16="http://schemas.microsoft.com/office/drawing/2014/main" id="{9F603969-749B-3F46-9269-37149D9FDCCD}"/>
              </a:ext>
            </a:extLst>
          </p:cNvPr>
          <p:cNvSpPr/>
          <p:nvPr/>
        </p:nvSpPr>
        <p:spPr bwMode="auto">
          <a:xfrm>
            <a:off x="3790645" y="1295081"/>
            <a:ext cx="8390076" cy="944675"/>
          </a:xfrm>
          <a:custGeom>
            <a:avLst/>
            <a:gdLst>
              <a:gd name="connsiteX0" fmla="*/ 0 w 6168680"/>
              <a:gd name="connsiteY0" fmla="*/ 0 h 774713"/>
              <a:gd name="connsiteX1" fmla="*/ 6168680 w 6168680"/>
              <a:gd name="connsiteY1" fmla="*/ 0 h 774713"/>
              <a:gd name="connsiteX2" fmla="*/ 6168680 w 6168680"/>
              <a:gd name="connsiteY2" fmla="*/ 774713 h 774713"/>
              <a:gd name="connsiteX3" fmla="*/ 0 w 6168680"/>
              <a:gd name="connsiteY3" fmla="*/ 774713 h 774713"/>
              <a:gd name="connsiteX4" fmla="*/ 0 w 6168680"/>
              <a:gd name="connsiteY4" fmla="*/ 0 h 774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680" h="774713">
                <a:moveTo>
                  <a:pt x="0" y="0"/>
                </a:moveTo>
                <a:lnTo>
                  <a:pt x="6168680" y="0"/>
                </a:lnTo>
                <a:lnTo>
                  <a:pt x="6168680" y="774713"/>
                </a:lnTo>
                <a:lnTo>
                  <a:pt x="0" y="774713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  <a:effectLst/>
        </p:spPr>
        <p:txBody>
          <a:bodyPr wrap="square" lIns="457200" tIns="0" rIns="457200" bIns="0" numCol="1" spcCol="72000" rtlCol="0" anchor="ctr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rgbClr val="696969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Calculating performance parameters using automatic runway queries and pre-made profiles dramatically increases user experience</a:t>
            </a:r>
          </a:p>
        </p:txBody>
      </p:sp>
      <p:sp>
        <p:nvSpPr>
          <p:cNvPr id="21" name="attention bar">
            <a:extLst>
              <a:ext uri="{FF2B5EF4-FFF2-40B4-BE49-F238E27FC236}">
                <a16:creationId xmlns:a16="http://schemas.microsoft.com/office/drawing/2014/main" id="{8C39283A-0631-DE41-8337-95FF3EE6BEFA}"/>
              </a:ext>
            </a:extLst>
          </p:cNvPr>
          <p:cNvSpPr/>
          <p:nvPr/>
        </p:nvSpPr>
        <p:spPr>
          <a:xfrm>
            <a:off x="3793862" y="1295080"/>
            <a:ext cx="86335" cy="94467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3" name="footer placeholder">
            <a:extLst>
              <a:ext uri="{FF2B5EF4-FFF2-40B4-BE49-F238E27FC236}">
                <a16:creationId xmlns:a16="http://schemas.microsoft.com/office/drawing/2014/main" id="{F334FB42-474A-DA46-ACC5-4E1F80B51114}"/>
              </a:ext>
            </a:extLst>
          </p:cNvPr>
          <p:cNvSpPr txBox="1">
            <a:spLocks/>
          </p:cNvSpPr>
          <p:nvPr/>
        </p:nvSpPr>
        <p:spPr>
          <a:xfrm>
            <a:off x="0" y="6465614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sp>
        <p:nvSpPr>
          <p:cNvPr id="16" name="benefit1">
            <a:extLst>
              <a:ext uri="{FF2B5EF4-FFF2-40B4-BE49-F238E27FC236}">
                <a16:creationId xmlns:a16="http://schemas.microsoft.com/office/drawing/2014/main" id="{F4065ABE-884D-7B4E-9032-3603ED020800}"/>
              </a:ext>
            </a:extLst>
          </p:cNvPr>
          <p:cNvSpPr/>
          <p:nvPr/>
        </p:nvSpPr>
        <p:spPr bwMode="auto">
          <a:xfrm>
            <a:off x="3790645" y="2420303"/>
            <a:ext cx="8390076" cy="944675"/>
          </a:xfrm>
          <a:custGeom>
            <a:avLst/>
            <a:gdLst>
              <a:gd name="connsiteX0" fmla="*/ 0 w 6168680"/>
              <a:gd name="connsiteY0" fmla="*/ 0 h 774713"/>
              <a:gd name="connsiteX1" fmla="*/ 6168680 w 6168680"/>
              <a:gd name="connsiteY1" fmla="*/ 0 h 774713"/>
              <a:gd name="connsiteX2" fmla="*/ 6168680 w 6168680"/>
              <a:gd name="connsiteY2" fmla="*/ 774713 h 774713"/>
              <a:gd name="connsiteX3" fmla="*/ 0 w 6168680"/>
              <a:gd name="connsiteY3" fmla="*/ 774713 h 774713"/>
              <a:gd name="connsiteX4" fmla="*/ 0 w 6168680"/>
              <a:gd name="connsiteY4" fmla="*/ 0 h 774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680" h="774713">
                <a:moveTo>
                  <a:pt x="0" y="0"/>
                </a:moveTo>
                <a:lnTo>
                  <a:pt x="6168680" y="0"/>
                </a:lnTo>
                <a:lnTo>
                  <a:pt x="6168680" y="774713"/>
                </a:lnTo>
                <a:lnTo>
                  <a:pt x="0" y="774713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  <a:effectLst/>
        </p:spPr>
        <p:txBody>
          <a:bodyPr wrap="square" lIns="457200" tIns="0" rIns="457200" bIns="0" numCol="1" spcCol="72000" rtlCol="0" anchor="ctr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rgbClr val="696969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Creating pre-made profiles reduces time when repeating calculations with similar loadouts</a:t>
            </a:r>
          </a:p>
        </p:txBody>
      </p:sp>
      <p:sp>
        <p:nvSpPr>
          <p:cNvPr id="22" name="attention bar">
            <a:extLst>
              <a:ext uri="{FF2B5EF4-FFF2-40B4-BE49-F238E27FC236}">
                <a16:creationId xmlns:a16="http://schemas.microsoft.com/office/drawing/2014/main" id="{5CFF5539-6696-9742-BC59-E8FF7FFD118F}"/>
              </a:ext>
            </a:extLst>
          </p:cNvPr>
          <p:cNvSpPr/>
          <p:nvPr/>
        </p:nvSpPr>
        <p:spPr>
          <a:xfrm>
            <a:off x="3793862" y="2420302"/>
            <a:ext cx="86335" cy="94467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23" name="title">
            <a:extLst>
              <a:ext uri="{FF2B5EF4-FFF2-40B4-BE49-F238E27FC236}">
                <a16:creationId xmlns:a16="http://schemas.microsoft.com/office/drawing/2014/main" id="{8ABFF855-8A0B-2147-A88D-81A9AC1F4330}"/>
              </a:ext>
            </a:extLst>
          </p:cNvPr>
          <p:cNvSpPr txBox="1">
            <a:spLocks/>
          </p:cNvSpPr>
          <p:nvPr/>
        </p:nvSpPr>
        <p:spPr>
          <a:xfrm>
            <a:off x="0" y="88901"/>
            <a:ext cx="4737100" cy="392386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TOLD Calculator - Benefits</a:t>
            </a:r>
          </a:p>
        </p:txBody>
      </p:sp>
      <p:sp>
        <p:nvSpPr>
          <p:cNvPr id="24" name="benefit1">
            <a:extLst>
              <a:ext uri="{FF2B5EF4-FFF2-40B4-BE49-F238E27FC236}">
                <a16:creationId xmlns:a16="http://schemas.microsoft.com/office/drawing/2014/main" id="{E08E7C2A-B20E-474E-94FF-292A32D860C9}"/>
              </a:ext>
            </a:extLst>
          </p:cNvPr>
          <p:cNvSpPr/>
          <p:nvPr/>
        </p:nvSpPr>
        <p:spPr bwMode="auto">
          <a:xfrm>
            <a:off x="3790645" y="3545524"/>
            <a:ext cx="8390076" cy="944675"/>
          </a:xfrm>
          <a:custGeom>
            <a:avLst/>
            <a:gdLst>
              <a:gd name="connsiteX0" fmla="*/ 0 w 6168680"/>
              <a:gd name="connsiteY0" fmla="*/ 0 h 774713"/>
              <a:gd name="connsiteX1" fmla="*/ 6168680 w 6168680"/>
              <a:gd name="connsiteY1" fmla="*/ 0 h 774713"/>
              <a:gd name="connsiteX2" fmla="*/ 6168680 w 6168680"/>
              <a:gd name="connsiteY2" fmla="*/ 774713 h 774713"/>
              <a:gd name="connsiteX3" fmla="*/ 0 w 6168680"/>
              <a:gd name="connsiteY3" fmla="*/ 774713 h 774713"/>
              <a:gd name="connsiteX4" fmla="*/ 0 w 6168680"/>
              <a:gd name="connsiteY4" fmla="*/ 0 h 774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680" h="774713">
                <a:moveTo>
                  <a:pt x="0" y="0"/>
                </a:moveTo>
                <a:lnTo>
                  <a:pt x="6168680" y="0"/>
                </a:lnTo>
                <a:lnTo>
                  <a:pt x="6168680" y="774713"/>
                </a:lnTo>
                <a:lnTo>
                  <a:pt x="0" y="774713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  <a:effectLst/>
        </p:spPr>
        <p:txBody>
          <a:bodyPr wrap="square" lIns="457200" tIns="0" rIns="457200" bIns="0" numCol="1" spcCol="72000" rtlCol="0" anchor="ctr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rgbClr val="8D8D8D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Solving for maximum fuel capacity reduces the likelihood of error caused by improperly calculated weight for takeoff</a:t>
            </a:r>
          </a:p>
        </p:txBody>
      </p:sp>
      <p:sp>
        <p:nvSpPr>
          <p:cNvPr id="25" name="attention bar">
            <a:extLst>
              <a:ext uri="{FF2B5EF4-FFF2-40B4-BE49-F238E27FC236}">
                <a16:creationId xmlns:a16="http://schemas.microsoft.com/office/drawing/2014/main" id="{4BB04701-9794-AD42-A20A-D2F8B68A50FC}"/>
              </a:ext>
            </a:extLst>
          </p:cNvPr>
          <p:cNvSpPr/>
          <p:nvPr/>
        </p:nvSpPr>
        <p:spPr>
          <a:xfrm>
            <a:off x="3793862" y="3545523"/>
            <a:ext cx="86335" cy="94467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pic>
        <p:nvPicPr>
          <p:cNvPr id="26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8660EA99-E406-DB49-A6F1-8A93589348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2224" y="6143208"/>
            <a:ext cx="739776" cy="71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benefit1">
            <a:extLst>
              <a:ext uri="{FF2B5EF4-FFF2-40B4-BE49-F238E27FC236}">
                <a16:creationId xmlns:a16="http://schemas.microsoft.com/office/drawing/2014/main" id="{1641E783-163C-204A-9329-1DF91098BD29}"/>
              </a:ext>
            </a:extLst>
          </p:cNvPr>
          <p:cNvSpPr/>
          <p:nvPr/>
        </p:nvSpPr>
        <p:spPr bwMode="auto">
          <a:xfrm>
            <a:off x="3790645" y="4670744"/>
            <a:ext cx="8390076" cy="944675"/>
          </a:xfrm>
          <a:custGeom>
            <a:avLst/>
            <a:gdLst>
              <a:gd name="connsiteX0" fmla="*/ 0 w 6168680"/>
              <a:gd name="connsiteY0" fmla="*/ 0 h 774713"/>
              <a:gd name="connsiteX1" fmla="*/ 6168680 w 6168680"/>
              <a:gd name="connsiteY1" fmla="*/ 0 h 774713"/>
              <a:gd name="connsiteX2" fmla="*/ 6168680 w 6168680"/>
              <a:gd name="connsiteY2" fmla="*/ 774713 h 774713"/>
              <a:gd name="connsiteX3" fmla="*/ 0 w 6168680"/>
              <a:gd name="connsiteY3" fmla="*/ 774713 h 774713"/>
              <a:gd name="connsiteX4" fmla="*/ 0 w 6168680"/>
              <a:gd name="connsiteY4" fmla="*/ 0 h 774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680" h="774713">
                <a:moveTo>
                  <a:pt x="0" y="0"/>
                </a:moveTo>
                <a:lnTo>
                  <a:pt x="6168680" y="0"/>
                </a:lnTo>
                <a:lnTo>
                  <a:pt x="6168680" y="774713"/>
                </a:lnTo>
                <a:lnTo>
                  <a:pt x="0" y="774713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solidFill>
              <a:schemeClr val="bg1"/>
            </a:solidFill>
          </a:ln>
          <a:effectLst/>
        </p:spPr>
        <p:txBody>
          <a:bodyPr wrap="square" lIns="457200" tIns="0" rIns="457200" bIns="0" numCol="1" spcCol="72000" rtlCol="0" anchor="ctr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Runway querying provides a more efficient and accurate method to obtain airport-specific weather conditions and runway information</a:t>
            </a:r>
          </a:p>
        </p:txBody>
      </p:sp>
      <p:sp>
        <p:nvSpPr>
          <p:cNvPr id="29" name="attention bar">
            <a:extLst>
              <a:ext uri="{FF2B5EF4-FFF2-40B4-BE49-F238E27FC236}">
                <a16:creationId xmlns:a16="http://schemas.microsoft.com/office/drawing/2014/main" id="{F75FAF5C-AC4C-F74B-94AE-8A8834461612}"/>
              </a:ext>
            </a:extLst>
          </p:cNvPr>
          <p:cNvSpPr/>
          <p:nvPr/>
        </p:nvSpPr>
        <p:spPr>
          <a:xfrm>
            <a:off x="3793862" y="4670743"/>
            <a:ext cx="86335" cy="944675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62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0"/>
                            </p:stCondLst>
                            <p:childTnLst>
                              <p:par>
                                <p:cTn id="52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16" grpId="0" animBg="1"/>
      <p:bldP spid="22" grpId="0" animBg="1"/>
      <p:bldP spid="24" grpId="0" animBg="1"/>
      <p:bldP spid="25" grpId="0" animBg="1"/>
      <p:bldP spid="28" grpId="0" animBg="1"/>
      <p:bldP spid="2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>
            <a:extLst>
              <a:ext uri="{FF2B5EF4-FFF2-40B4-BE49-F238E27FC236}">
                <a16:creationId xmlns:a16="http://schemas.microsoft.com/office/drawing/2014/main" id="{251ECF03-1DA1-3148-93C6-5C1E1CAC77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13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703" name="Rectangle 70">
            <a:extLst>
              <a:ext uri="{FF2B5EF4-FFF2-40B4-BE49-F238E27FC236}">
                <a16:creationId xmlns:a16="http://schemas.microsoft.com/office/drawing/2014/main" id="{7B51B11D-BBCD-47C7-A599-1EDA2F22F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3308" y="4549726"/>
            <a:ext cx="11438793" cy="1844256"/>
          </a:xfrm>
          <a:prstGeom prst="rect">
            <a:avLst/>
          </a:prstGeom>
          <a:solidFill>
            <a:srgbClr val="404040">
              <a:alpha val="93000"/>
            </a:srgbClr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E22F96-F07D-9C48-BE80-6594A9860B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2544" y="4754880"/>
            <a:ext cx="11137392" cy="93268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800" kern="1200" dirty="0">
                <a:solidFill>
                  <a:schemeClr val="bg1"/>
                </a:solidFill>
                <a:latin typeface="Century Schoolbook" panose="02040604050505020304" pitchFamily="18" charset="0"/>
              </a:rPr>
              <a:t>Happy Flying and Safe Travels</a:t>
            </a:r>
          </a:p>
        </p:txBody>
      </p:sp>
      <p:cxnSp>
        <p:nvCxnSpPr>
          <p:cNvPr id="29704" name="Straight Connector 72">
            <a:extLst>
              <a:ext uri="{FF2B5EF4-FFF2-40B4-BE49-F238E27FC236}">
                <a16:creationId xmlns:a16="http://schemas.microsoft.com/office/drawing/2014/main" id="{6A810F53-4CAC-492E-A2F9-C147AA509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4243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ooter placeholder">
            <a:extLst>
              <a:ext uri="{FF2B5EF4-FFF2-40B4-BE49-F238E27FC236}">
                <a16:creationId xmlns:a16="http://schemas.microsoft.com/office/drawing/2014/main" id="{1B5DAC83-C6EF-1B42-BC03-E272E81A3FCE}"/>
              </a:ext>
            </a:extLst>
          </p:cNvPr>
          <p:cNvSpPr txBox="1">
            <a:spLocks/>
          </p:cNvSpPr>
          <p:nvPr/>
        </p:nvSpPr>
        <p:spPr>
          <a:xfrm>
            <a:off x="359899" y="6107622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pic>
        <p:nvPicPr>
          <p:cNvPr id="15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41EAB8C3-0178-DF49-82C6-87062AFF68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8561" y="5794795"/>
            <a:ext cx="620131" cy="599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12489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FDA45A34-3E92-1D44-8E6E-5F6B641B0F73}"/>
              </a:ext>
            </a:extLst>
          </p:cNvPr>
          <p:cNvSpPr txBox="1">
            <a:spLocks/>
          </p:cNvSpPr>
          <p:nvPr/>
        </p:nvSpPr>
        <p:spPr>
          <a:xfrm>
            <a:off x="6934442" y="5462037"/>
            <a:ext cx="2598440" cy="54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0" name="layout-area">
            <a:extLst>
              <a:ext uri="{FF2B5EF4-FFF2-40B4-BE49-F238E27FC236}">
                <a16:creationId xmlns:a16="http://schemas.microsoft.com/office/drawing/2014/main" id="{53B5236B-4943-D440-996B-60B5EE95B397}"/>
              </a:ext>
            </a:extLst>
          </p:cNvPr>
          <p:cNvSpPr>
            <a:spLocks noChangeAspect="1"/>
          </p:cNvSpPr>
          <p:nvPr/>
        </p:nvSpPr>
        <p:spPr>
          <a:xfrm>
            <a:off x="4013266" y="1316670"/>
            <a:ext cx="7777163" cy="4298752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5" name="scene1">
            <a:extLst>
              <a:ext uri="{FF2B5EF4-FFF2-40B4-BE49-F238E27FC236}">
                <a16:creationId xmlns:a16="http://schemas.microsoft.com/office/drawing/2014/main" id="{944F750A-A008-DB42-8337-EB35F09C5A9E}"/>
              </a:ext>
            </a:extLst>
          </p:cNvPr>
          <p:cNvSpPr/>
          <p:nvPr/>
        </p:nvSpPr>
        <p:spPr bwMode="auto">
          <a:xfrm>
            <a:off x="11279" y="1295081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Calculator</a:t>
            </a:r>
          </a:p>
        </p:txBody>
      </p:sp>
      <p:sp>
        <p:nvSpPr>
          <p:cNvPr id="16" name="attention bar">
            <a:extLst>
              <a:ext uri="{FF2B5EF4-FFF2-40B4-BE49-F238E27FC236}">
                <a16:creationId xmlns:a16="http://schemas.microsoft.com/office/drawing/2014/main" id="{5FC67FF1-7217-BA40-BCF6-E3B87E38B869}"/>
              </a:ext>
            </a:extLst>
          </p:cNvPr>
          <p:cNvSpPr/>
          <p:nvPr/>
        </p:nvSpPr>
        <p:spPr>
          <a:xfrm>
            <a:off x="3801924" y="1316670"/>
            <a:ext cx="97414" cy="429875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7" name="scene1">
            <a:extLst>
              <a:ext uri="{FF2B5EF4-FFF2-40B4-BE49-F238E27FC236}">
                <a16:creationId xmlns:a16="http://schemas.microsoft.com/office/drawing/2014/main" id="{A9C4A09A-5015-1A48-8AE3-1DE54E757BBA}"/>
              </a:ext>
            </a:extLst>
          </p:cNvPr>
          <p:cNvSpPr/>
          <p:nvPr/>
        </p:nvSpPr>
        <p:spPr bwMode="auto">
          <a:xfrm>
            <a:off x="0" y="2420303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Profiles</a:t>
            </a:r>
          </a:p>
        </p:txBody>
      </p:sp>
      <p:sp>
        <p:nvSpPr>
          <p:cNvPr id="18" name="scene1">
            <a:extLst>
              <a:ext uri="{FF2B5EF4-FFF2-40B4-BE49-F238E27FC236}">
                <a16:creationId xmlns:a16="http://schemas.microsoft.com/office/drawing/2014/main" id="{7F7849F7-E5F5-7341-8AD1-DCA5852695B8}"/>
              </a:ext>
            </a:extLst>
          </p:cNvPr>
          <p:cNvSpPr/>
          <p:nvPr/>
        </p:nvSpPr>
        <p:spPr bwMode="auto">
          <a:xfrm>
            <a:off x="11279" y="3545525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Solver</a:t>
            </a:r>
          </a:p>
        </p:txBody>
      </p:sp>
      <p:sp>
        <p:nvSpPr>
          <p:cNvPr id="19" name="scene1">
            <a:extLst>
              <a:ext uri="{FF2B5EF4-FFF2-40B4-BE49-F238E27FC236}">
                <a16:creationId xmlns:a16="http://schemas.microsoft.com/office/drawing/2014/main" id="{9AA4F01D-C50F-7144-B7E4-BFC29301EA69}"/>
              </a:ext>
            </a:extLst>
          </p:cNvPr>
          <p:cNvSpPr/>
          <p:nvPr/>
        </p:nvSpPr>
        <p:spPr bwMode="auto">
          <a:xfrm>
            <a:off x="11279" y="4670747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Runway Query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DAAEEA-A384-2846-B3DE-957A78E8A936}"/>
              </a:ext>
            </a:extLst>
          </p:cNvPr>
          <p:cNvSpPr/>
          <p:nvPr/>
        </p:nvSpPr>
        <p:spPr>
          <a:xfrm>
            <a:off x="4537250" y="1805073"/>
            <a:ext cx="3148009" cy="1623927"/>
          </a:xfrm>
          <a:prstGeom prst="rect">
            <a:avLst/>
          </a:prstGeom>
          <a:solidFill>
            <a:schemeClr val="bg1">
              <a:lumMod val="75000"/>
            </a:schemeClr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000" tIns="54000" rIns="81000" bIns="54000" rtlCol="0" anchor="t" anchorCtr="0"/>
          <a:lstStyle/>
          <a:p>
            <a:pPr algn="l"/>
            <a:endParaRPr lang="en-US" sz="1050">
              <a:latin typeface="Century Schoolbook" panose="02040604050505020304" pitchFamily="18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21A304D-6437-384E-A1E4-BF25B0AC56FA}"/>
              </a:ext>
            </a:extLst>
          </p:cNvPr>
          <p:cNvSpPr/>
          <p:nvPr/>
        </p:nvSpPr>
        <p:spPr>
          <a:xfrm>
            <a:off x="4537250" y="3891175"/>
            <a:ext cx="3148009" cy="1623926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000" tIns="54000" rIns="81000" bIns="54000" rtlCol="0" anchor="t" anchorCtr="0"/>
          <a:lstStyle/>
          <a:p>
            <a:pPr algn="l"/>
            <a:endParaRPr lang="en-US" sz="1050">
              <a:latin typeface="Century Schoolbook" panose="02040604050505020304" pitchFamily="18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B2FB43-5D02-1840-9FCB-E494A3B274B0}"/>
              </a:ext>
            </a:extLst>
          </p:cNvPr>
          <p:cNvSpPr/>
          <p:nvPr/>
        </p:nvSpPr>
        <p:spPr>
          <a:xfrm>
            <a:off x="8233662" y="3894001"/>
            <a:ext cx="3148009" cy="1623926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000" tIns="54000" rIns="81000" bIns="54000" rtlCol="0" anchor="t" anchorCtr="0"/>
          <a:lstStyle/>
          <a:p>
            <a:pPr algn="l"/>
            <a:endParaRPr lang="en-US" sz="1050">
              <a:latin typeface="Century Schoolbook" panose="02040604050505020304" pitchFamily="18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935663-BB34-C74C-BB00-37E5832DFE41}"/>
              </a:ext>
            </a:extLst>
          </p:cNvPr>
          <p:cNvSpPr/>
          <p:nvPr/>
        </p:nvSpPr>
        <p:spPr>
          <a:xfrm>
            <a:off x="8233662" y="1786976"/>
            <a:ext cx="3148009" cy="1623926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000" tIns="54000" rIns="81000" bIns="54000" rtlCol="0" anchor="t" anchorCtr="0"/>
          <a:lstStyle/>
          <a:p>
            <a:pPr algn="l"/>
            <a:endParaRPr lang="en-US" sz="1050">
              <a:latin typeface="Century Schoolbook" panose="020406040505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530F4E-F009-6042-A44D-0A064DEB2231}"/>
              </a:ext>
            </a:extLst>
          </p:cNvPr>
          <p:cNvSpPr txBox="1"/>
          <p:nvPr/>
        </p:nvSpPr>
        <p:spPr>
          <a:xfrm>
            <a:off x="5408926" y="1389320"/>
            <a:ext cx="1472458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rgbClr val="FEE56B"/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Calculator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49A117C-63F7-D643-8FB6-13BBF29D5D19}"/>
              </a:ext>
            </a:extLst>
          </p:cNvPr>
          <p:cNvSpPr txBox="1"/>
          <p:nvPr/>
        </p:nvSpPr>
        <p:spPr>
          <a:xfrm>
            <a:off x="9158396" y="1393161"/>
            <a:ext cx="129853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Profiles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948EBF7-AEB3-A14A-91A4-C70CA8917A2F}"/>
              </a:ext>
            </a:extLst>
          </p:cNvPr>
          <p:cNvSpPr txBox="1"/>
          <p:nvPr/>
        </p:nvSpPr>
        <p:spPr>
          <a:xfrm>
            <a:off x="5495885" y="3541627"/>
            <a:ext cx="129853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Solver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32BBD1D-34C0-544C-B0DE-38659E887315}"/>
              </a:ext>
            </a:extLst>
          </p:cNvPr>
          <p:cNvSpPr txBox="1"/>
          <p:nvPr/>
        </p:nvSpPr>
        <p:spPr>
          <a:xfrm>
            <a:off x="8694438" y="3500186"/>
            <a:ext cx="222594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Runway Query</a:t>
            </a:r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BBC448C5-5178-784D-BEB9-2738CC668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8536" y="1905445"/>
            <a:ext cx="2845434" cy="1386947"/>
          </a:xfrm>
          <a:prstGeom prst="rect">
            <a:avLst/>
          </a:prstGeom>
        </p:spPr>
      </p:pic>
      <p:pic>
        <p:nvPicPr>
          <p:cNvPr id="29" name="Picture 28" descr="Graphical user interface&#10;&#10;Description automatically generated">
            <a:extLst>
              <a:ext uri="{FF2B5EF4-FFF2-40B4-BE49-F238E27FC236}">
                <a16:creationId xmlns:a16="http://schemas.microsoft.com/office/drawing/2014/main" id="{01867493-C8AA-BB4A-80E7-C1002DD61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4693" y="1895282"/>
            <a:ext cx="2845942" cy="1418955"/>
          </a:xfrm>
          <a:prstGeom prst="rect">
            <a:avLst/>
          </a:prstGeom>
        </p:spPr>
      </p:pic>
      <p:pic>
        <p:nvPicPr>
          <p:cNvPr id="31" name="Picture 30" descr="Graphical user interface&#10;&#10;Description automatically generated">
            <a:extLst>
              <a:ext uri="{FF2B5EF4-FFF2-40B4-BE49-F238E27FC236}">
                <a16:creationId xmlns:a16="http://schemas.microsoft.com/office/drawing/2014/main" id="{C463F2D0-1E41-5A41-8C09-25DC8262E7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8536" y="4017862"/>
            <a:ext cx="2845434" cy="1386947"/>
          </a:xfrm>
          <a:prstGeom prst="rect">
            <a:avLst/>
          </a:prstGeom>
        </p:spPr>
      </p:pic>
      <p:pic>
        <p:nvPicPr>
          <p:cNvPr id="33" name="Picture 3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6DF4C66-E42B-804A-A4A4-3301CC8588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4693" y="4009664"/>
            <a:ext cx="2845434" cy="1386947"/>
          </a:xfrm>
          <a:prstGeom prst="rect">
            <a:avLst/>
          </a:prstGeom>
        </p:spPr>
      </p:pic>
      <p:sp>
        <p:nvSpPr>
          <p:cNvPr id="30" name="footer placeholder">
            <a:extLst>
              <a:ext uri="{FF2B5EF4-FFF2-40B4-BE49-F238E27FC236}">
                <a16:creationId xmlns:a16="http://schemas.microsoft.com/office/drawing/2014/main" id="{A35FEA8F-3D36-5A44-81AF-109D0D3A0F60}"/>
              </a:ext>
            </a:extLst>
          </p:cNvPr>
          <p:cNvSpPr txBox="1">
            <a:spLocks/>
          </p:cNvSpPr>
          <p:nvPr/>
        </p:nvSpPr>
        <p:spPr>
          <a:xfrm>
            <a:off x="0" y="6465614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sp>
        <p:nvSpPr>
          <p:cNvPr id="34" name="title">
            <a:extLst>
              <a:ext uri="{FF2B5EF4-FFF2-40B4-BE49-F238E27FC236}">
                <a16:creationId xmlns:a16="http://schemas.microsoft.com/office/drawing/2014/main" id="{48B9D63F-B4DB-9849-9BB3-D7171C0C2F41}"/>
              </a:ext>
            </a:extLst>
          </p:cNvPr>
          <p:cNvSpPr txBox="1">
            <a:spLocks/>
          </p:cNvSpPr>
          <p:nvPr/>
        </p:nvSpPr>
        <p:spPr>
          <a:xfrm>
            <a:off x="0" y="88901"/>
            <a:ext cx="3316233" cy="392386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TOLD Calculator</a:t>
            </a:r>
          </a:p>
        </p:txBody>
      </p:sp>
      <p:pic>
        <p:nvPicPr>
          <p:cNvPr id="35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28BD0B55-E851-F34B-9D6F-AAC5F25E16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2224" y="6143208"/>
            <a:ext cx="739776" cy="71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1389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layout-area">
            <a:extLst>
              <a:ext uri="{FF2B5EF4-FFF2-40B4-BE49-F238E27FC236}">
                <a16:creationId xmlns:a16="http://schemas.microsoft.com/office/drawing/2014/main" id="{53B5236B-4943-D440-996B-60B5EE95B397}"/>
              </a:ext>
            </a:extLst>
          </p:cNvPr>
          <p:cNvSpPr>
            <a:spLocks noChangeAspect="1"/>
          </p:cNvSpPr>
          <p:nvPr/>
        </p:nvSpPr>
        <p:spPr>
          <a:xfrm>
            <a:off x="4013266" y="1316670"/>
            <a:ext cx="7777163" cy="4298752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5" name="scene1">
            <a:extLst>
              <a:ext uri="{FF2B5EF4-FFF2-40B4-BE49-F238E27FC236}">
                <a16:creationId xmlns:a16="http://schemas.microsoft.com/office/drawing/2014/main" id="{944F750A-A008-DB42-8337-EB35F09C5A9E}"/>
              </a:ext>
            </a:extLst>
          </p:cNvPr>
          <p:cNvSpPr/>
          <p:nvPr/>
        </p:nvSpPr>
        <p:spPr bwMode="auto">
          <a:xfrm>
            <a:off x="11279" y="1295081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Calculator</a:t>
            </a:r>
          </a:p>
        </p:txBody>
      </p:sp>
      <p:sp>
        <p:nvSpPr>
          <p:cNvPr id="16" name="attention bar">
            <a:extLst>
              <a:ext uri="{FF2B5EF4-FFF2-40B4-BE49-F238E27FC236}">
                <a16:creationId xmlns:a16="http://schemas.microsoft.com/office/drawing/2014/main" id="{5FC67FF1-7217-BA40-BCF6-E3B87E38B869}"/>
              </a:ext>
            </a:extLst>
          </p:cNvPr>
          <p:cNvSpPr/>
          <p:nvPr/>
        </p:nvSpPr>
        <p:spPr>
          <a:xfrm>
            <a:off x="3801924" y="1316670"/>
            <a:ext cx="97414" cy="429875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7" name="scene1">
            <a:extLst>
              <a:ext uri="{FF2B5EF4-FFF2-40B4-BE49-F238E27FC236}">
                <a16:creationId xmlns:a16="http://schemas.microsoft.com/office/drawing/2014/main" id="{A9C4A09A-5015-1A48-8AE3-1DE54E757BBA}"/>
              </a:ext>
            </a:extLst>
          </p:cNvPr>
          <p:cNvSpPr/>
          <p:nvPr/>
        </p:nvSpPr>
        <p:spPr bwMode="auto">
          <a:xfrm>
            <a:off x="0" y="2420303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Profiles</a:t>
            </a:r>
          </a:p>
        </p:txBody>
      </p:sp>
      <p:sp>
        <p:nvSpPr>
          <p:cNvPr id="18" name="scene1">
            <a:extLst>
              <a:ext uri="{FF2B5EF4-FFF2-40B4-BE49-F238E27FC236}">
                <a16:creationId xmlns:a16="http://schemas.microsoft.com/office/drawing/2014/main" id="{7F7849F7-E5F5-7341-8AD1-DCA5852695B8}"/>
              </a:ext>
            </a:extLst>
          </p:cNvPr>
          <p:cNvSpPr/>
          <p:nvPr/>
        </p:nvSpPr>
        <p:spPr bwMode="auto">
          <a:xfrm>
            <a:off x="11279" y="3545525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Solver</a:t>
            </a:r>
          </a:p>
        </p:txBody>
      </p:sp>
      <p:sp>
        <p:nvSpPr>
          <p:cNvPr id="19" name="scene1">
            <a:extLst>
              <a:ext uri="{FF2B5EF4-FFF2-40B4-BE49-F238E27FC236}">
                <a16:creationId xmlns:a16="http://schemas.microsoft.com/office/drawing/2014/main" id="{9AA4F01D-C50F-7144-B7E4-BFC29301EA69}"/>
              </a:ext>
            </a:extLst>
          </p:cNvPr>
          <p:cNvSpPr/>
          <p:nvPr/>
        </p:nvSpPr>
        <p:spPr bwMode="auto">
          <a:xfrm>
            <a:off x="11279" y="4670747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Runway Query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CAE5F5-D7F8-6440-9839-12CABE10192D}"/>
              </a:ext>
            </a:extLst>
          </p:cNvPr>
          <p:cNvSpPr txBox="1"/>
          <p:nvPr/>
        </p:nvSpPr>
        <p:spPr>
          <a:xfrm>
            <a:off x="7166805" y="1345464"/>
            <a:ext cx="4623624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Century Schoolbook" panose="02040604050505020304" pitchFamily="18" charset="0"/>
              </a:rPr>
              <a:t>The calculator has 4 general inputs:</a:t>
            </a:r>
          </a:p>
          <a:p>
            <a:endParaRPr lang="en-US" sz="1600">
              <a:solidFill>
                <a:schemeClr val="bg1"/>
              </a:solidFill>
              <a:latin typeface="Century Schoolbook" panose="02040604050505020304" pitchFamily="18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Runway Conditions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Manual entry via user input or queried from external sources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Pilot Information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Mission pilot selected from previously creation of pilot’s profile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Extra baggage of each pilot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Mission Information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Estimated fuel remaining upon landing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Optional parachute removal from the aircraft designated for a second pilot 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Aircraft Profile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Previously created aircraft loadout profile</a:t>
            </a:r>
          </a:p>
        </p:txBody>
      </p:sp>
      <p:pic>
        <p:nvPicPr>
          <p:cNvPr id="14" name="Picture 13" descr="Graphical user interface&#10;&#10;Description automatically generated">
            <a:extLst>
              <a:ext uri="{FF2B5EF4-FFF2-40B4-BE49-F238E27FC236}">
                <a16:creationId xmlns:a16="http://schemas.microsoft.com/office/drawing/2014/main" id="{9B2E3839-AD07-8A49-92CA-D3492ECD19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9945" y="1316670"/>
            <a:ext cx="2500182" cy="4298752"/>
          </a:xfrm>
          <a:prstGeom prst="rect">
            <a:avLst/>
          </a:prstGeom>
        </p:spPr>
      </p:pic>
      <p:sp>
        <p:nvSpPr>
          <p:cNvPr id="20" name="footer placeholder">
            <a:extLst>
              <a:ext uri="{FF2B5EF4-FFF2-40B4-BE49-F238E27FC236}">
                <a16:creationId xmlns:a16="http://schemas.microsoft.com/office/drawing/2014/main" id="{C0AE8FBC-1EFD-1942-A15C-2433C2DF107D}"/>
              </a:ext>
            </a:extLst>
          </p:cNvPr>
          <p:cNvSpPr txBox="1">
            <a:spLocks/>
          </p:cNvSpPr>
          <p:nvPr/>
        </p:nvSpPr>
        <p:spPr>
          <a:xfrm>
            <a:off x="0" y="6465614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69DE7E5C-C83F-6444-B3C9-DA35ECF2FDCB}"/>
              </a:ext>
            </a:extLst>
          </p:cNvPr>
          <p:cNvSpPr txBox="1">
            <a:spLocks/>
          </p:cNvSpPr>
          <p:nvPr/>
        </p:nvSpPr>
        <p:spPr>
          <a:xfrm>
            <a:off x="0" y="88901"/>
            <a:ext cx="3316233" cy="392386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TOLD Calculator</a:t>
            </a:r>
          </a:p>
        </p:txBody>
      </p:sp>
      <p:pic>
        <p:nvPicPr>
          <p:cNvPr id="23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7F8D5CA0-D38E-C44C-BFC2-293C987200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2224" y="6143208"/>
            <a:ext cx="739776" cy="71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3701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FDA45A34-3E92-1D44-8E6E-5F6B641B0F73}"/>
              </a:ext>
            </a:extLst>
          </p:cNvPr>
          <p:cNvSpPr txBox="1">
            <a:spLocks/>
          </p:cNvSpPr>
          <p:nvPr/>
        </p:nvSpPr>
        <p:spPr>
          <a:xfrm>
            <a:off x="6934442" y="5462037"/>
            <a:ext cx="2598440" cy="54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0" name="layout-area">
            <a:extLst>
              <a:ext uri="{FF2B5EF4-FFF2-40B4-BE49-F238E27FC236}">
                <a16:creationId xmlns:a16="http://schemas.microsoft.com/office/drawing/2014/main" id="{53B5236B-4943-D440-996B-60B5EE95B397}"/>
              </a:ext>
            </a:extLst>
          </p:cNvPr>
          <p:cNvSpPr>
            <a:spLocks noChangeAspect="1"/>
          </p:cNvSpPr>
          <p:nvPr/>
        </p:nvSpPr>
        <p:spPr>
          <a:xfrm>
            <a:off x="3970119" y="1295081"/>
            <a:ext cx="3202414" cy="2043862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5" name="scene1">
            <a:extLst>
              <a:ext uri="{FF2B5EF4-FFF2-40B4-BE49-F238E27FC236}">
                <a16:creationId xmlns:a16="http://schemas.microsoft.com/office/drawing/2014/main" id="{944F750A-A008-DB42-8337-EB35F09C5A9E}"/>
              </a:ext>
            </a:extLst>
          </p:cNvPr>
          <p:cNvSpPr/>
          <p:nvPr/>
        </p:nvSpPr>
        <p:spPr bwMode="auto">
          <a:xfrm>
            <a:off x="11279" y="1295081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Calculator</a:t>
            </a:r>
          </a:p>
        </p:txBody>
      </p:sp>
      <p:sp>
        <p:nvSpPr>
          <p:cNvPr id="16" name="attention bar">
            <a:extLst>
              <a:ext uri="{FF2B5EF4-FFF2-40B4-BE49-F238E27FC236}">
                <a16:creationId xmlns:a16="http://schemas.microsoft.com/office/drawing/2014/main" id="{5FC67FF1-7217-BA40-BCF6-E3B87E38B869}"/>
              </a:ext>
            </a:extLst>
          </p:cNvPr>
          <p:cNvSpPr/>
          <p:nvPr/>
        </p:nvSpPr>
        <p:spPr>
          <a:xfrm>
            <a:off x="3801924" y="1316670"/>
            <a:ext cx="97414" cy="429875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7" name="scene1">
            <a:extLst>
              <a:ext uri="{FF2B5EF4-FFF2-40B4-BE49-F238E27FC236}">
                <a16:creationId xmlns:a16="http://schemas.microsoft.com/office/drawing/2014/main" id="{A9C4A09A-5015-1A48-8AE3-1DE54E757BBA}"/>
              </a:ext>
            </a:extLst>
          </p:cNvPr>
          <p:cNvSpPr/>
          <p:nvPr/>
        </p:nvSpPr>
        <p:spPr bwMode="auto">
          <a:xfrm>
            <a:off x="0" y="2420303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Profiles</a:t>
            </a:r>
          </a:p>
        </p:txBody>
      </p:sp>
      <p:sp>
        <p:nvSpPr>
          <p:cNvPr id="18" name="scene1">
            <a:extLst>
              <a:ext uri="{FF2B5EF4-FFF2-40B4-BE49-F238E27FC236}">
                <a16:creationId xmlns:a16="http://schemas.microsoft.com/office/drawing/2014/main" id="{7F7849F7-E5F5-7341-8AD1-DCA5852695B8}"/>
              </a:ext>
            </a:extLst>
          </p:cNvPr>
          <p:cNvSpPr/>
          <p:nvPr/>
        </p:nvSpPr>
        <p:spPr bwMode="auto">
          <a:xfrm>
            <a:off x="11279" y="3545525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Solver</a:t>
            </a:r>
          </a:p>
        </p:txBody>
      </p:sp>
      <p:sp>
        <p:nvSpPr>
          <p:cNvPr id="19" name="scene1">
            <a:extLst>
              <a:ext uri="{FF2B5EF4-FFF2-40B4-BE49-F238E27FC236}">
                <a16:creationId xmlns:a16="http://schemas.microsoft.com/office/drawing/2014/main" id="{9AA4F01D-C50F-7144-B7E4-BFC29301EA69}"/>
              </a:ext>
            </a:extLst>
          </p:cNvPr>
          <p:cNvSpPr/>
          <p:nvPr/>
        </p:nvSpPr>
        <p:spPr bwMode="auto">
          <a:xfrm>
            <a:off x="11279" y="4670747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Runway Query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CAE5F5-D7F8-6440-9839-12CABE10192D}"/>
              </a:ext>
            </a:extLst>
          </p:cNvPr>
          <p:cNvSpPr txBox="1"/>
          <p:nvPr/>
        </p:nvSpPr>
        <p:spPr>
          <a:xfrm>
            <a:off x="4056588" y="1491988"/>
            <a:ext cx="30046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Century Schoolbook" panose="02040604050505020304" pitchFamily="18" charset="0"/>
              </a:rPr>
              <a:t>When runway conditions are input or queried, the corresponding  information will be displayed in the table to the right</a:t>
            </a:r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DE45D260-9CCD-4945-87CA-D1F5DCD51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5076" y="3193445"/>
            <a:ext cx="3347179" cy="2593509"/>
          </a:xfrm>
          <a:prstGeom prst="rect">
            <a:avLst/>
          </a:prstGeom>
        </p:spPr>
      </p:pic>
      <p:pic>
        <p:nvPicPr>
          <p:cNvPr id="8" name="Picture 7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7592B6F4-8AF4-414C-BFF1-462E8B2B38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79" t="2138" b="1784"/>
          <a:stretch/>
        </p:blipFill>
        <p:spPr>
          <a:xfrm>
            <a:off x="9386616" y="250410"/>
            <a:ext cx="1760810" cy="2594119"/>
          </a:xfrm>
          <a:prstGeom prst="rect">
            <a:avLst/>
          </a:prstGeom>
        </p:spPr>
      </p:pic>
      <p:sp>
        <p:nvSpPr>
          <p:cNvPr id="22" name="footer placeholder">
            <a:extLst>
              <a:ext uri="{FF2B5EF4-FFF2-40B4-BE49-F238E27FC236}">
                <a16:creationId xmlns:a16="http://schemas.microsoft.com/office/drawing/2014/main" id="{C353BBF9-DC65-7041-BB65-FE872EE343E9}"/>
              </a:ext>
            </a:extLst>
          </p:cNvPr>
          <p:cNvSpPr txBox="1">
            <a:spLocks/>
          </p:cNvSpPr>
          <p:nvPr/>
        </p:nvSpPr>
        <p:spPr>
          <a:xfrm>
            <a:off x="0" y="6465614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sp>
        <p:nvSpPr>
          <p:cNvPr id="24" name="title">
            <a:extLst>
              <a:ext uri="{FF2B5EF4-FFF2-40B4-BE49-F238E27FC236}">
                <a16:creationId xmlns:a16="http://schemas.microsoft.com/office/drawing/2014/main" id="{9C9E2CB5-F185-C54D-BD1C-BF131522A34E}"/>
              </a:ext>
            </a:extLst>
          </p:cNvPr>
          <p:cNvSpPr txBox="1">
            <a:spLocks/>
          </p:cNvSpPr>
          <p:nvPr/>
        </p:nvSpPr>
        <p:spPr>
          <a:xfrm>
            <a:off x="0" y="88901"/>
            <a:ext cx="3316233" cy="392386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TOLD Calculator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4BBC50-EC05-F443-AA5A-65F06F6ECB64}"/>
              </a:ext>
            </a:extLst>
          </p:cNvPr>
          <p:cNvSpPr txBox="1"/>
          <p:nvPr/>
        </p:nvSpPr>
        <p:spPr>
          <a:xfrm>
            <a:off x="4034286" y="3783547"/>
            <a:ext cx="30269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Century Schoolbook" panose="02040604050505020304" pitchFamily="18" charset="0"/>
              </a:rPr>
              <a:t>As inputs are selected, the L-39 loading table to the left will automatically update with weight, moment, and %MAC</a:t>
            </a:r>
          </a:p>
        </p:txBody>
      </p:sp>
      <p:sp>
        <p:nvSpPr>
          <p:cNvPr id="25" name="layout-area">
            <a:extLst>
              <a:ext uri="{FF2B5EF4-FFF2-40B4-BE49-F238E27FC236}">
                <a16:creationId xmlns:a16="http://schemas.microsoft.com/office/drawing/2014/main" id="{FD362BAF-F26E-FE49-9791-A13003C6D7AC}"/>
              </a:ext>
            </a:extLst>
          </p:cNvPr>
          <p:cNvSpPr>
            <a:spLocks noChangeAspect="1"/>
          </p:cNvSpPr>
          <p:nvPr/>
        </p:nvSpPr>
        <p:spPr>
          <a:xfrm>
            <a:off x="3964392" y="3429000"/>
            <a:ext cx="3202413" cy="2186422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latin typeface="Century Schoolbook" panose="02040604050505020304" pitchFamily="18" charset="0"/>
            </a:endParaRPr>
          </a:p>
        </p:txBody>
      </p:sp>
      <p:pic>
        <p:nvPicPr>
          <p:cNvPr id="26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25691FAB-19FD-3F49-B330-C272D5E07E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2224" y="6143208"/>
            <a:ext cx="739776" cy="71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Elbow Connector 6">
            <a:extLst>
              <a:ext uri="{FF2B5EF4-FFF2-40B4-BE49-F238E27FC236}">
                <a16:creationId xmlns:a16="http://schemas.microsoft.com/office/drawing/2014/main" id="{2188CAC7-B998-1843-BB7A-0BCB3F011217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7172533" y="1008237"/>
            <a:ext cx="2122061" cy="1308775"/>
          </a:xfrm>
          <a:prstGeom prst="bentConnector3">
            <a:avLst>
              <a:gd name="adj1" fmla="val 50000"/>
            </a:avLst>
          </a:prstGeom>
          <a:ln w="57150">
            <a:solidFill>
              <a:srgbClr val="FFF4B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E1D6FCE-C6EC-5548-BC5D-E741CA915C87}"/>
              </a:ext>
            </a:extLst>
          </p:cNvPr>
          <p:cNvCxnSpPr>
            <a:cxnSpLocks/>
            <a:stCxn id="25" idx="3"/>
            <a:endCxn id="3" idx="1"/>
          </p:cNvCxnSpPr>
          <p:nvPr/>
        </p:nvCxnSpPr>
        <p:spPr>
          <a:xfrm flipV="1">
            <a:off x="7166805" y="4490200"/>
            <a:ext cx="1488271" cy="32011"/>
          </a:xfrm>
          <a:prstGeom prst="straightConnector1">
            <a:avLst/>
          </a:prstGeom>
          <a:ln w="57150">
            <a:solidFill>
              <a:srgbClr val="FFF4B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5582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FDA45A34-3E92-1D44-8E6E-5F6B641B0F73}"/>
              </a:ext>
            </a:extLst>
          </p:cNvPr>
          <p:cNvSpPr txBox="1">
            <a:spLocks/>
          </p:cNvSpPr>
          <p:nvPr/>
        </p:nvSpPr>
        <p:spPr>
          <a:xfrm>
            <a:off x="6934442" y="5462037"/>
            <a:ext cx="2598440" cy="54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pic>
        <p:nvPicPr>
          <p:cNvPr id="2" name="Screen Recording 2022-04-11 at 3.09.57 PM.mov" descr="Screen Recording 2022-04-11 at 3.09.57 PM.mov">
            <a:hlinkClick r:id="" action="ppaction://media"/>
            <a:extLst>
              <a:ext uri="{FF2B5EF4-FFF2-40B4-BE49-F238E27FC236}">
                <a16:creationId xmlns:a16="http://schemas.microsoft.com/office/drawing/2014/main" id="{7A02C044-72AE-B646-81BD-C506692061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89731" y="983410"/>
            <a:ext cx="9012538" cy="4891180"/>
          </a:xfrm>
          <a:prstGeom prst="rect">
            <a:avLst/>
          </a:prstGeom>
        </p:spPr>
      </p:pic>
      <p:sp>
        <p:nvSpPr>
          <p:cNvPr id="10" name="footer placeholder">
            <a:extLst>
              <a:ext uri="{FF2B5EF4-FFF2-40B4-BE49-F238E27FC236}">
                <a16:creationId xmlns:a16="http://schemas.microsoft.com/office/drawing/2014/main" id="{E960038A-CE9E-8147-A10C-BC1990CC2E0C}"/>
              </a:ext>
            </a:extLst>
          </p:cNvPr>
          <p:cNvSpPr txBox="1">
            <a:spLocks/>
          </p:cNvSpPr>
          <p:nvPr/>
        </p:nvSpPr>
        <p:spPr>
          <a:xfrm>
            <a:off x="0" y="6465614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2D1F7978-1BCB-C14B-A505-2D306DD9B844}"/>
              </a:ext>
            </a:extLst>
          </p:cNvPr>
          <p:cNvSpPr txBox="1">
            <a:spLocks/>
          </p:cNvSpPr>
          <p:nvPr/>
        </p:nvSpPr>
        <p:spPr>
          <a:xfrm>
            <a:off x="0" y="88901"/>
            <a:ext cx="3316233" cy="392386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TOLD Calculator</a:t>
            </a:r>
          </a:p>
        </p:txBody>
      </p:sp>
      <p:pic>
        <p:nvPicPr>
          <p:cNvPr id="7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FCF16674-F7C3-4F49-9755-9702FCDF04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2224" y="6143208"/>
            <a:ext cx="739776" cy="71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3433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5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FDA45A34-3E92-1D44-8E6E-5F6B641B0F73}"/>
              </a:ext>
            </a:extLst>
          </p:cNvPr>
          <p:cNvSpPr txBox="1">
            <a:spLocks/>
          </p:cNvSpPr>
          <p:nvPr/>
        </p:nvSpPr>
        <p:spPr>
          <a:xfrm>
            <a:off x="6934442" y="5462037"/>
            <a:ext cx="2598440" cy="54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0" name="layout-area">
            <a:extLst>
              <a:ext uri="{FF2B5EF4-FFF2-40B4-BE49-F238E27FC236}">
                <a16:creationId xmlns:a16="http://schemas.microsoft.com/office/drawing/2014/main" id="{53B5236B-4943-D440-996B-60B5EE95B397}"/>
              </a:ext>
            </a:extLst>
          </p:cNvPr>
          <p:cNvSpPr>
            <a:spLocks noChangeAspect="1"/>
          </p:cNvSpPr>
          <p:nvPr/>
        </p:nvSpPr>
        <p:spPr>
          <a:xfrm>
            <a:off x="4013266" y="1316670"/>
            <a:ext cx="7777163" cy="4298752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5" name="scene1">
            <a:extLst>
              <a:ext uri="{FF2B5EF4-FFF2-40B4-BE49-F238E27FC236}">
                <a16:creationId xmlns:a16="http://schemas.microsoft.com/office/drawing/2014/main" id="{944F750A-A008-DB42-8337-EB35F09C5A9E}"/>
              </a:ext>
            </a:extLst>
          </p:cNvPr>
          <p:cNvSpPr/>
          <p:nvPr/>
        </p:nvSpPr>
        <p:spPr bwMode="auto">
          <a:xfrm>
            <a:off x="11279" y="1295081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Calculator</a:t>
            </a:r>
          </a:p>
        </p:txBody>
      </p:sp>
      <p:sp>
        <p:nvSpPr>
          <p:cNvPr id="16" name="attention bar">
            <a:extLst>
              <a:ext uri="{FF2B5EF4-FFF2-40B4-BE49-F238E27FC236}">
                <a16:creationId xmlns:a16="http://schemas.microsoft.com/office/drawing/2014/main" id="{5FC67FF1-7217-BA40-BCF6-E3B87E38B869}"/>
              </a:ext>
            </a:extLst>
          </p:cNvPr>
          <p:cNvSpPr/>
          <p:nvPr/>
        </p:nvSpPr>
        <p:spPr>
          <a:xfrm>
            <a:off x="3801924" y="1316670"/>
            <a:ext cx="97414" cy="429875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7" name="scene1">
            <a:extLst>
              <a:ext uri="{FF2B5EF4-FFF2-40B4-BE49-F238E27FC236}">
                <a16:creationId xmlns:a16="http://schemas.microsoft.com/office/drawing/2014/main" id="{A9C4A09A-5015-1A48-8AE3-1DE54E757BBA}"/>
              </a:ext>
            </a:extLst>
          </p:cNvPr>
          <p:cNvSpPr/>
          <p:nvPr/>
        </p:nvSpPr>
        <p:spPr bwMode="auto">
          <a:xfrm>
            <a:off x="0" y="2420303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Profiles</a:t>
            </a:r>
          </a:p>
        </p:txBody>
      </p:sp>
      <p:sp>
        <p:nvSpPr>
          <p:cNvPr id="18" name="scene1">
            <a:extLst>
              <a:ext uri="{FF2B5EF4-FFF2-40B4-BE49-F238E27FC236}">
                <a16:creationId xmlns:a16="http://schemas.microsoft.com/office/drawing/2014/main" id="{7F7849F7-E5F5-7341-8AD1-DCA5852695B8}"/>
              </a:ext>
            </a:extLst>
          </p:cNvPr>
          <p:cNvSpPr/>
          <p:nvPr/>
        </p:nvSpPr>
        <p:spPr bwMode="auto">
          <a:xfrm>
            <a:off x="11279" y="3545525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Solver</a:t>
            </a:r>
          </a:p>
        </p:txBody>
      </p:sp>
      <p:sp>
        <p:nvSpPr>
          <p:cNvPr id="19" name="scene1">
            <a:extLst>
              <a:ext uri="{FF2B5EF4-FFF2-40B4-BE49-F238E27FC236}">
                <a16:creationId xmlns:a16="http://schemas.microsoft.com/office/drawing/2014/main" id="{9AA4F01D-C50F-7144-B7E4-BFC29301EA69}"/>
              </a:ext>
            </a:extLst>
          </p:cNvPr>
          <p:cNvSpPr/>
          <p:nvPr/>
        </p:nvSpPr>
        <p:spPr bwMode="auto">
          <a:xfrm>
            <a:off x="11279" y="4670747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Runway Query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DAAEEA-A384-2846-B3DE-957A78E8A936}"/>
              </a:ext>
            </a:extLst>
          </p:cNvPr>
          <p:cNvSpPr/>
          <p:nvPr/>
        </p:nvSpPr>
        <p:spPr>
          <a:xfrm>
            <a:off x="4537250" y="1805073"/>
            <a:ext cx="3148009" cy="1623927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000" tIns="54000" rIns="81000" bIns="54000" rtlCol="0" anchor="t" anchorCtr="0"/>
          <a:lstStyle/>
          <a:p>
            <a:pPr algn="l"/>
            <a:endParaRPr lang="en-US" sz="1050">
              <a:latin typeface="Century Schoolbook" panose="02040604050505020304" pitchFamily="18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21A304D-6437-384E-A1E4-BF25B0AC56FA}"/>
              </a:ext>
            </a:extLst>
          </p:cNvPr>
          <p:cNvSpPr/>
          <p:nvPr/>
        </p:nvSpPr>
        <p:spPr>
          <a:xfrm>
            <a:off x="4537250" y="3891175"/>
            <a:ext cx="3148009" cy="1623926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000" tIns="54000" rIns="81000" bIns="54000" rtlCol="0" anchor="t" anchorCtr="0"/>
          <a:lstStyle/>
          <a:p>
            <a:pPr algn="l"/>
            <a:endParaRPr lang="en-US" sz="1050">
              <a:latin typeface="Century Schoolbook" panose="02040604050505020304" pitchFamily="18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B2FB43-5D02-1840-9FCB-E494A3B274B0}"/>
              </a:ext>
            </a:extLst>
          </p:cNvPr>
          <p:cNvSpPr/>
          <p:nvPr/>
        </p:nvSpPr>
        <p:spPr>
          <a:xfrm>
            <a:off x="8233662" y="3894001"/>
            <a:ext cx="3148009" cy="1623926"/>
          </a:xfrm>
          <a:prstGeom prst="rect">
            <a:avLst/>
          </a:prstGeom>
          <a:solidFill>
            <a:schemeClr val="bg1">
              <a:lumMod val="75000"/>
            </a:schemeClr>
          </a:solidFill>
          <a:ln w="5715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000" tIns="54000" rIns="81000" bIns="54000" rtlCol="0" anchor="t" anchorCtr="0"/>
          <a:lstStyle/>
          <a:p>
            <a:pPr algn="l"/>
            <a:endParaRPr lang="en-US" sz="1050">
              <a:latin typeface="Century Schoolbook" panose="02040604050505020304" pitchFamily="18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935663-BB34-C74C-BB00-37E5832DFE41}"/>
              </a:ext>
            </a:extLst>
          </p:cNvPr>
          <p:cNvSpPr/>
          <p:nvPr/>
        </p:nvSpPr>
        <p:spPr>
          <a:xfrm>
            <a:off x="8233662" y="1786976"/>
            <a:ext cx="3148009" cy="1623926"/>
          </a:xfrm>
          <a:prstGeom prst="rect">
            <a:avLst/>
          </a:prstGeom>
          <a:solidFill>
            <a:schemeClr val="bg1">
              <a:lumMod val="75000"/>
            </a:schemeClr>
          </a:solidFill>
          <a:ln w="76200">
            <a:solidFill>
              <a:schemeClr val="accent4">
                <a:lumMod val="60000"/>
                <a:lumOff val="40000"/>
              </a:schemeClr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000" tIns="54000" rIns="81000" bIns="54000" rtlCol="0" anchor="t" anchorCtr="0"/>
          <a:lstStyle/>
          <a:p>
            <a:pPr algn="l"/>
            <a:endParaRPr lang="en-US" sz="1050">
              <a:latin typeface="Century Schoolbook" panose="020406040505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530F4E-F009-6042-A44D-0A064DEB2231}"/>
              </a:ext>
            </a:extLst>
          </p:cNvPr>
          <p:cNvSpPr txBox="1"/>
          <p:nvPr/>
        </p:nvSpPr>
        <p:spPr>
          <a:xfrm>
            <a:off x="5446729" y="1453191"/>
            <a:ext cx="129853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Calculator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49A117C-63F7-D643-8FB6-13BBF29D5D19}"/>
              </a:ext>
            </a:extLst>
          </p:cNvPr>
          <p:cNvSpPr txBox="1"/>
          <p:nvPr/>
        </p:nvSpPr>
        <p:spPr>
          <a:xfrm>
            <a:off x="9158140" y="1425165"/>
            <a:ext cx="129853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>
                <a:solidFill>
                  <a:srgbClr val="FEE56B"/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Profiles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948EBF7-AEB3-A14A-91A4-C70CA8917A2F}"/>
              </a:ext>
            </a:extLst>
          </p:cNvPr>
          <p:cNvSpPr txBox="1"/>
          <p:nvPr/>
        </p:nvSpPr>
        <p:spPr>
          <a:xfrm>
            <a:off x="5446730" y="3545066"/>
            <a:ext cx="129853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Solver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32BBD1D-34C0-544C-B0DE-38659E887315}"/>
              </a:ext>
            </a:extLst>
          </p:cNvPr>
          <p:cNvSpPr txBox="1"/>
          <p:nvPr/>
        </p:nvSpPr>
        <p:spPr>
          <a:xfrm>
            <a:off x="8770012" y="3526565"/>
            <a:ext cx="212751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Runway Query</a:t>
            </a:r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BBC448C5-5178-784D-BEB9-2738CC668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8536" y="1905445"/>
            <a:ext cx="2845434" cy="1386947"/>
          </a:xfrm>
          <a:prstGeom prst="rect">
            <a:avLst/>
          </a:prstGeom>
        </p:spPr>
      </p:pic>
      <p:pic>
        <p:nvPicPr>
          <p:cNvPr id="29" name="Picture 28" descr="Graphical user interface&#10;&#10;Description automatically generated">
            <a:extLst>
              <a:ext uri="{FF2B5EF4-FFF2-40B4-BE49-F238E27FC236}">
                <a16:creationId xmlns:a16="http://schemas.microsoft.com/office/drawing/2014/main" id="{01867493-C8AA-BB4A-80E7-C1002DD61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4693" y="1895282"/>
            <a:ext cx="2845942" cy="1418955"/>
          </a:xfrm>
          <a:prstGeom prst="rect">
            <a:avLst/>
          </a:prstGeom>
        </p:spPr>
      </p:pic>
      <p:pic>
        <p:nvPicPr>
          <p:cNvPr id="31" name="Picture 30" descr="Graphical user interface&#10;&#10;Description automatically generated">
            <a:extLst>
              <a:ext uri="{FF2B5EF4-FFF2-40B4-BE49-F238E27FC236}">
                <a16:creationId xmlns:a16="http://schemas.microsoft.com/office/drawing/2014/main" id="{C463F2D0-1E41-5A41-8C09-25DC8262E7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8536" y="4017862"/>
            <a:ext cx="2845434" cy="1386947"/>
          </a:xfrm>
          <a:prstGeom prst="rect">
            <a:avLst/>
          </a:prstGeom>
        </p:spPr>
      </p:pic>
      <p:pic>
        <p:nvPicPr>
          <p:cNvPr id="33" name="Picture 3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6DF4C66-E42B-804A-A4A4-3301CC8588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4693" y="4009664"/>
            <a:ext cx="2845434" cy="1386947"/>
          </a:xfrm>
          <a:prstGeom prst="rect">
            <a:avLst/>
          </a:prstGeom>
        </p:spPr>
      </p:pic>
      <p:sp>
        <p:nvSpPr>
          <p:cNvPr id="30" name="footer placeholder">
            <a:extLst>
              <a:ext uri="{FF2B5EF4-FFF2-40B4-BE49-F238E27FC236}">
                <a16:creationId xmlns:a16="http://schemas.microsoft.com/office/drawing/2014/main" id="{8922EE32-E926-554C-A545-BA59D828E3C9}"/>
              </a:ext>
            </a:extLst>
          </p:cNvPr>
          <p:cNvSpPr txBox="1">
            <a:spLocks/>
          </p:cNvSpPr>
          <p:nvPr/>
        </p:nvSpPr>
        <p:spPr>
          <a:xfrm>
            <a:off x="0" y="6465614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sp>
        <p:nvSpPr>
          <p:cNvPr id="34" name="title">
            <a:extLst>
              <a:ext uri="{FF2B5EF4-FFF2-40B4-BE49-F238E27FC236}">
                <a16:creationId xmlns:a16="http://schemas.microsoft.com/office/drawing/2014/main" id="{9E127C2E-55C5-CF46-8822-D8637CA07C05}"/>
              </a:ext>
            </a:extLst>
          </p:cNvPr>
          <p:cNvSpPr txBox="1">
            <a:spLocks/>
          </p:cNvSpPr>
          <p:nvPr/>
        </p:nvSpPr>
        <p:spPr>
          <a:xfrm>
            <a:off x="0" y="88901"/>
            <a:ext cx="3316233" cy="392386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TOLD Calculator</a:t>
            </a:r>
          </a:p>
        </p:txBody>
      </p:sp>
      <p:pic>
        <p:nvPicPr>
          <p:cNvPr id="36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01DFCB5A-A97B-3847-8879-8013485C3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2224" y="6143208"/>
            <a:ext cx="739776" cy="71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3782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FDA45A34-3E92-1D44-8E6E-5F6B641B0F73}"/>
              </a:ext>
            </a:extLst>
          </p:cNvPr>
          <p:cNvSpPr txBox="1">
            <a:spLocks/>
          </p:cNvSpPr>
          <p:nvPr/>
        </p:nvSpPr>
        <p:spPr>
          <a:xfrm>
            <a:off x="6934442" y="5462037"/>
            <a:ext cx="2598440" cy="54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0" name="layout-area">
            <a:extLst>
              <a:ext uri="{FF2B5EF4-FFF2-40B4-BE49-F238E27FC236}">
                <a16:creationId xmlns:a16="http://schemas.microsoft.com/office/drawing/2014/main" id="{53B5236B-4943-D440-996B-60B5EE95B397}"/>
              </a:ext>
            </a:extLst>
          </p:cNvPr>
          <p:cNvSpPr>
            <a:spLocks noChangeAspect="1"/>
          </p:cNvSpPr>
          <p:nvPr/>
        </p:nvSpPr>
        <p:spPr>
          <a:xfrm>
            <a:off x="4013266" y="1316670"/>
            <a:ext cx="7975534" cy="4298752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5" name="scene1">
            <a:extLst>
              <a:ext uri="{FF2B5EF4-FFF2-40B4-BE49-F238E27FC236}">
                <a16:creationId xmlns:a16="http://schemas.microsoft.com/office/drawing/2014/main" id="{944F750A-A008-DB42-8337-EB35F09C5A9E}"/>
              </a:ext>
            </a:extLst>
          </p:cNvPr>
          <p:cNvSpPr/>
          <p:nvPr/>
        </p:nvSpPr>
        <p:spPr bwMode="auto">
          <a:xfrm>
            <a:off x="11279" y="1295081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Calculator</a:t>
            </a:r>
          </a:p>
        </p:txBody>
      </p:sp>
      <p:sp>
        <p:nvSpPr>
          <p:cNvPr id="16" name="attention bar">
            <a:extLst>
              <a:ext uri="{FF2B5EF4-FFF2-40B4-BE49-F238E27FC236}">
                <a16:creationId xmlns:a16="http://schemas.microsoft.com/office/drawing/2014/main" id="{5FC67FF1-7217-BA40-BCF6-E3B87E38B869}"/>
              </a:ext>
            </a:extLst>
          </p:cNvPr>
          <p:cNvSpPr/>
          <p:nvPr/>
        </p:nvSpPr>
        <p:spPr>
          <a:xfrm>
            <a:off x="3801924" y="1316670"/>
            <a:ext cx="97414" cy="429875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7" name="scene1">
            <a:extLst>
              <a:ext uri="{FF2B5EF4-FFF2-40B4-BE49-F238E27FC236}">
                <a16:creationId xmlns:a16="http://schemas.microsoft.com/office/drawing/2014/main" id="{A9C4A09A-5015-1A48-8AE3-1DE54E757BBA}"/>
              </a:ext>
            </a:extLst>
          </p:cNvPr>
          <p:cNvSpPr/>
          <p:nvPr/>
        </p:nvSpPr>
        <p:spPr bwMode="auto">
          <a:xfrm>
            <a:off x="0" y="2420303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Profiles</a:t>
            </a:r>
          </a:p>
        </p:txBody>
      </p:sp>
      <p:sp>
        <p:nvSpPr>
          <p:cNvPr id="18" name="scene1">
            <a:extLst>
              <a:ext uri="{FF2B5EF4-FFF2-40B4-BE49-F238E27FC236}">
                <a16:creationId xmlns:a16="http://schemas.microsoft.com/office/drawing/2014/main" id="{7F7849F7-E5F5-7341-8AD1-DCA5852695B8}"/>
              </a:ext>
            </a:extLst>
          </p:cNvPr>
          <p:cNvSpPr/>
          <p:nvPr/>
        </p:nvSpPr>
        <p:spPr bwMode="auto">
          <a:xfrm>
            <a:off x="11279" y="3545525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Solver</a:t>
            </a:r>
          </a:p>
        </p:txBody>
      </p:sp>
      <p:sp>
        <p:nvSpPr>
          <p:cNvPr id="19" name="scene1">
            <a:extLst>
              <a:ext uri="{FF2B5EF4-FFF2-40B4-BE49-F238E27FC236}">
                <a16:creationId xmlns:a16="http://schemas.microsoft.com/office/drawing/2014/main" id="{9AA4F01D-C50F-7144-B7E4-BFC29301EA69}"/>
              </a:ext>
            </a:extLst>
          </p:cNvPr>
          <p:cNvSpPr/>
          <p:nvPr/>
        </p:nvSpPr>
        <p:spPr bwMode="auto">
          <a:xfrm>
            <a:off x="11279" y="4670747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Runway Query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CAE5F5-D7F8-6440-9839-12CABE10192D}"/>
              </a:ext>
            </a:extLst>
          </p:cNvPr>
          <p:cNvSpPr txBox="1"/>
          <p:nvPr/>
        </p:nvSpPr>
        <p:spPr>
          <a:xfrm>
            <a:off x="4045566" y="1837365"/>
            <a:ext cx="336971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entury Schoolbook" panose="02040604050505020304" pitchFamily="18" charset="0"/>
              </a:rPr>
              <a:t>The Profile dashboard allows for adding/editing/deleting aircraft and pilot profiles</a:t>
            </a:r>
          </a:p>
          <a:p>
            <a:endParaRPr lang="en-US" dirty="0">
              <a:solidFill>
                <a:schemeClr val="bg1"/>
              </a:solidFill>
              <a:latin typeface="Century Schoolbook" panose="02040604050505020304" pitchFamily="18" charset="0"/>
            </a:endParaRPr>
          </a:p>
          <a:p>
            <a:endParaRPr lang="en-US" dirty="0">
              <a:solidFill>
                <a:schemeClr val="bg1"/>
              </a:solidFill>
              <a:latin typeface="Century Schoolbook" panose="02040604050505020304" pitchFamily="18" charset="0"/>
            </a:endParaRPr>
          </a:p>
          <a:p>
            <a:endParaRPr lang="en-US" dirty="0">
              <a:solidFill>
                <a:schemeClr val="bg1"/>
              </a:solidFill>
              <a:latin typeface="Century Schoolbook" panose="02040604050505020304" pitchFamily="18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entury Schoolbook" panose="02040604050505020304" pitchFamily="18" charset="0"/>
              </a:rPr>
              <a:t>If a profile is created with the same name as an already existing one, the new profile will override the existing values and the new values will be saved</a:t>
            </a:r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FB62132C-92EF-C54F-BA54-1D748A3B4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7666" y="1837365"/>
            <a:ext cx="4578597" cy="3322473"/>
          </a:xfrm>
          <a:prstGeom prst="rect">
            <a:avLst/>
          </a:prstGeom>
        </p:spPr>
      </p:pic>
      <p:sp>
        <p:nvSpPr>
          <p:cNvPr id="20" name="footer placeholder">
            <a:extLst>
              <a:ext uri="{FF2B5EF4-FFF2-40B4-BE49-F238E27FC236}">
                <a16:creationId xmlns:a16="http://schemas.microsoft.com/office/drawing/2014/main" id="{98AAFCE6-BBB1-3741-9374-507F63EF37F7}"/>
              </a:ext>
            </a:extLst>
          </p:cNvPr>
          <p:cNvSpPr txBox="1">
            <a:spLocks/>
          </p:cNvSpPr>
          <p:nvPr/>
        </p:nvSpPr>
        <p:spPr>
          <a:xfrm>
            <a:off x="0" y="6465614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8D022347-19FA-AE43-9BD2-ECD4BB838E0C}"/>
              </a:ext>
            </a:extLst>
          </p:cNvPr>
          <p:cNvSpPr txBox="1">
            <a:spLocks/>
          </p:cNvSpPr>
          <p:nvPr/>
        </p:nvSpPr>
        <p:spPr>
          <a:xfrm>
            <a:off x="0" y="88901"/>
            <a:ext cx="3316233" cy="392386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TOLD Calculator</a:t>
            </a:r>
          </a:p>
        </p:txBody>
      </p:sp>
      <p:pic>
        <p:nvPicPr>
          <p:cNvPr id="23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B4C83DD1-08EE-4E43-B69A-A65654D007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2224" y="6143208"/>
            <a:ext cx="739776" cy="71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8701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">
            <a:extLst>
              <a:ext uri="{FF2B5EF4-FFF2-40B4-BE49-F238E27FC236}">
                <a16:creationId xmlns:a16="http://schemas.microsoft.com/office/drawing/2014/main" id="{FDA45A34-3E92-1D44-8E6E-5F6B641B0F73}"/>
              </a:ext>
            </a:extLst>
          </p:cNvPr>
          <p:cNvSpPr txBox="1">
            <a:spLocks/>
          </p:cNvSpPr>
          <p:nvPr/>
        </p:nvSpPr>
        <p:spPr>
          <a:xfrm>
            <a:off x="6934442" y="5462037"/>
            <a:ext cx="2598440" cy="54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0" name="layout-area">
            <a:extLst>
              <a:ext uri="{FF2B5EF4-FFF2-40B4-BE49-F238E27FC236}">
                <a16:creationId xmlns:a16="http://schemas.microsoft.com/office/drawing/2014/main" id="{53B5236B-4943-D440-996B-60B5EE95B397}"/>
              </a:ext>
            </a:extLst>
          </p:cNvPr>
          <p:cNvSpPr>
            <a:spLocks noChangeAspect="1"/>
          </p:cNvSpPr>
          <p:nvPr/>
        </p:nvSpPr>
        <p:spPr>
          <a:xfrm>
            <a:off x="4013266" y="1316670"/>
            <a:ext cx="4665021" cy="4298752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latin typeface="Century Schoolbook" panose="02040604050505020304" pitchFamily="18" charset="0"/>
            </a:endParaRPr>
          </a:p>
        </p:txBody>
      </p:sp>
      <p:sp>
        <p:nvSpPr>
          <p:cNvPr id="15" name="scene1">
            <a:extLst>
              <a:ext uri="{FF2B5EF4-FFF2-40B4-BE49-F238E27FC236}">
                <a16:creationId xmlns:a16="http://schemas.microsoft.com/office/drawing/2014/main" id="{944F750A-A008-DB42-8337-EB35F09C5A9E}"/>
              </a:ext>
            </a:extLst>
          </p:cNvPr>
          <p:cNvSpPr/>
          <p:nvPr/>
        </p:nvSpPr>
        <p:spPr bwMode="auto">
          <a:xfrm>
            <a:off x="11279" y="1295081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Calculator</a:t>
            </a:r>
          </a:p>
        </p:txBody>
      </p:sp>
      <p:sp>
        <p:nvSpPr>
          <p:cNvPr id="16" name="attention bar">
            <a:extLst>
              <a:ext uri="{FF2B5EF4-FFF2-40B4-BE49-F238E27FC236}">
                <a16:creationId xmlns:a16="http://schemas.microsoft.com/office/drawing/2014/main" id="{5FC67FF1-7217-BA40-BCF6-E3B87E38B869}"/>
              </a:ext>
            </a:extLst>
          </p:cNvPr>
          <p:cNvSpPr/>
          <p:nvPr/>
        </p:nvSpPr>
        <p:spPr>
          <a:xfrm>
            <a:off x="3801924" y="1316670"/>
            <a:ext cx="97414" cy="429875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0000"/>
                  <a:lumOff val="40000"/>
                  <a:tint val="66000"/>
                  <a:satMod val="160000"/>
                </a:schemeClr>
              </a:gs>
              <a:gs pos="50000">
                <a:schemeClr val="accent4">
                  <a:lumMod val="60000"/>
                  <a:lumOff val="40000"/>
                  <a:tint val="44500"/>
                  <a:satMod val="160000"/>
                </a:schemeClr>
              </a:gs>
              <a:gs pos="100000">
                <a:schemeClr val="accent4">
                  <a:lumMod val="60000"/>
                  <a:lumOff val="40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 anchorCtr="0"/>
          <a:lstStyle/>
          <a:p>
            <a:pPr algn="l"/>
            <a:endParaRPr lang="en-US">
              <a:solidFill>
                <a:schemeClr val="tx1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17" name="scene1">
            <a:extLst>
              <a:ext uri="{FF2B5EF4-FFF2-40B4-BE49-F238E27FC236}">
                <a16:creationId xmlns:a16="http://schemas.microsoft.com/office/drawing/2014/main" id="{A9C4A09A-5015-1A48-8AE3-1DE54E757BBA}"/>
              </a:ext>
            </a:extLst>
          </p:cNvPr>
          <p:cNvSpPr/>
          <p:nvPr/>
        </p:nvSpPr>
        <p:spPr bwMode="auto">
          <a:xfrm>
            <a:off x="0" y="2420303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solidFill>
                  <a:schemeClr val="bg1"/>
                </a:solidFill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Profiles</a:t>
            </a:r>
          </a:p>
        </p:txBody>
      </p:sp>
      <p:sp>
        <p:nvSpPr>
          <p:cNvPr id="18" name="scene1">
            <a:extLst>
              <a:ext uri="{FF2B5EF4-FFF2-40B4-BE49-F238E27FC236}">
                <a16:creationId xmlns:a16="http://schemas.microsoft.com/office/drawing/2014/main" id="{7F7849F7-E5F5-7341-8AD1-DCA5852695B8}"/>
              </a:ext>
            </a:extLst>
          </p:cNvPr>
          <p:cNvSpPr/>
          <p:nvPr/>
        </p:nvSpPr>
        <p:spPr bwMode="auto">
          <a:xfrm>
            <a:off x="11279" y="3545525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Solver</a:t>
            </a:r>
          </a:p>
        </p:txBody>
      </p:sp>
      <p:sp>
        <p:nvSpPr>
          <p:cNvPr id="19" name="scene1">
            <a:extLst>
              <a:ext uri="{FF2B5EF4-FFF2-40B4-BE49-F238E27FC236}">
                <a16:creationId xmlns:a16="http://schemas.microsoft.com/office/drawing/2014/main" id="{9AA4F01D-C50F-7144-B7E4-BFC29301EA69}"/>
              </a:ext>
            </a:extLst>
          </p:cNvPr>
          <p:cNvSpPr/>
          <p:nvPr/>
        </p:nvSpPr>
        <p:spPr bwMode="auto">
          <a:xfrm>
            <a:off x="11279" y="4670747"/>
            <a:ext cx="3655696" cy="944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txBody>
          <a:bodyPr wrap="square" lIns="411480" tIns="0" rIns="292608" bIns="0" numCol="1" spcCol="72000" rtlCol="0" anchor="ctr" anchorCtr="0">
            <a:no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999" b="1">
                <a:latin typeface="Century Schoolbook" panose="02040604050505020304" pitchFamily="18" charset="0"/>
                <a:ea typeface="Arial Unicode MS" panose="020B0604020202020204" pitchFamily="34" charset="-128"/>
                <a:cs typeface="Arial" panose="020B0604020202020204" pitchFamily="34" charset="0"/>
              </a:rPr>
              <a:t>Runway Query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CAE5F5-D7F8-6440-9839-12CABE10192D}"/>
              </a:ext>
            </a:extLst>
          </p:cNvPr>
          <p:cNvSpPr txBox="1"/>
          <p:nvPr/>
        </p:nvSpPr>
        <p:spPr>
          <a:xfrm>
            <a:off x="4045566" y="1978317"/>
            <a:ext cx="35612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bg1"/>
                </a:solidFill>
                <a:latin typeface="Century Schoolbook" panose="02040604050505020304" pitchFamily="18" charset="0"/>
              </a:rPr>
              <a:t>The minimum and maximum values for each input are as follows:</a:t>
            </a:r>
          </a:p>
        </p:txBody>
      </p:sp>
      <p:pic>
        <p:nvPicPr>
          <p:cNvPr id="13" name="Picture 1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5679502-A11A-DD46-864F-D2F4D27E5C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6" t="628" r="620" b="1170"/>
          <a:stretch/>
        </p:blipFill>
        <p:spPr>
          <a:xfrm>
            <a:off x="8995990" y="799659"/>
            <a:ext cx="2949764" cy="4815763"/>
          </a:xfrm>
          <a:prstGeom prst="rect">
            <a:avLst/>
          </a:prstGeom>
        </p:spPr>
      </p:pic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E13C2D8F-9E59-4E4B-B281-BE6FA47415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5945441"/>
              </p:ext>
            </p:extLst>
          </p:nvPr>
        </p:nvGraphicFramePr>
        <p:xfrm>
          <a:off x="4138684" y="2749947"/>
          <a:ext cx="4255439" cy="232354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65399">
                  <a:extLst>
                    <a:ext uri="{9D8B030D-6E8A-4147-A177-3AD203B41FA5}">
                      <a16:colId xmlns:a16="http://schemas.microsoft.com/office/drawing/2014/main" val="1036753798"/>
                    </a:ext>
                  </a:extLst>
                </a:gridCol>
                <a:gridCol w="1145020">
                  <a:extLst>
                    <a:ext uri="{9D8B030D-6E8A-4147-A177-3AD203B41FA5}">
                      <a16:colId xmlns:a16="http://schemas.microsoft.com/office/drawing/2014/main" val="2559504210"/>
                    </a:ext>
                  </a:extLst>
                </a:gridCol>
                <a:gridCol w="1145020">
                  <a:extLst>
                    <a:ext uri="{9D8B030D-6E8A-4147-A177-3AD203B41FA5}">
                      <a16:colId xmlns:a16="http://schemas.microsoft.com/office/drawing/2014/main" val="3801627319"/>
                    </a:ext>
                  </a:extLst>
                </a:gridCol>
              </a:tblGrid>
              <a:tr h="33193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chemeClr val="bg1"/>
                          </a:solidFill>
                          <a:effectLst/>
                        </a:rPr>
                        <a:t>Minimum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chemeClr val="bg1"/>
                          </a:solidFill>
                          <a:effectLst/>
                        </a:rPr>
                        <a:t>Maximum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2092038"/>
                  </a:ext>
                </a:extLst>
              </a:tr>
              <a:tr h="3319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chemeClr val="bg1"/>
                          </a:solidFill>
                          <a:effectLst/>
                        </a:rPr>
                        <a:t>Internal Tanks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chemeClr val="bg1"/>
                          </a:solidFill>
                          <a:effectLst/>
                        </a:rPr>
                        <a:t>60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chemeClr val="bg1"/>
                          </a:solidFill>
                          <a:effectLst/>
                        </a:rPr>
                        <a:t>288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3683340"/>
                  </a:ext>
                </a:extLst>
              </a:tr>
              <a:tr h="3319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chemeClr val="bg1"/>
                          </a:solidFill>
                          <a:effectLst/>
                        </a:rPr>
                        <a:t>Tip Tanks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chemeClr val="bg1"/>
                          </a:solidFill>
                          <a:effectLst/>
                        </a:rPr>
                        <a:t>52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5924733"/>
                  </a:ext>
                </a:extLst>
              </a:tr>
              <a:tr h="3319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chemeClr val="bg1"/>
                          </a:solidFill>
                          <a:effectLst/>
                        </a:rPr>
                        <a:t>Underwing Tanks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chemeClr val="bg1"/>
                          </a:solidFill>
                          <a:effectLst/>
                        </a:rPr>
                        <a:t>80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2939648"/>
                  </a:ext>
                </a:extLst>
              </a:tr>
              <a:tr h="3319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chemeClr val="bg1"/>
                          </a:solidFill>
                          <a:effectLst/>
                        </a:rPr>
                        <a:t>Payload Weight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chemeClr val="bg1"/>
                          </a:solidFill>
                          <a:effectLst/>
                        </a:rPr>
                        <a:t>150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8564309"/>
                  </a:ext>
                </a:extLst>
              </a:tr>
              <a:tr h="3319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chemeClr val="bg1"/>
                          </a:solidFill>
                          <a:effectLst/>
                        </a:rPr>
                        <a:t>Outboard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chemeClr val="bg1"/>
                          </a:solidFill>
                          <a:effectLst/>
                        </a:rPr>
                        <a:t>Inf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3006616"/>
                  </a:ext>
                </a:extLst>
              </a:tr>
              <a:tr h="3319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chemeClr val="bg1"/>
                          </a:solidFill>
                          <a:effectLst/>
                        </a:rPr>
                        <a:t>Pilot Weight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solidFill>
                            <a:schemeClr val="bg1"/>
                          </a:solidFill>
                          <a:effectLst/>
                        </a:rPr>
                        <a:t>Inf</a:t>
                      </a:r>
                      <a:endParaRPr lang="en-US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6852858"/>
                  </a:ext>
                </a:extLst>
              </a:tr>
            </a:tbl>
          </a:graphicData>
        </a:graphic>
      </p:graphicFrame>
      <p:sp>
        <p:nvSpPr>
          <p:cNvPr id="20" name="footer placeholder">
            <a:extLst>
              <a:ext uri="{FF2B5EF4-FFF2-40B4-BE49-F238E27FC236}">
                <a16:creationId xmlns:a16="http://schemas.microsoft.com/office/drawing/2014/main" id="{E7E3FB78-1C35-5B4E-A507-90C4B31B3A9A}"/>
              </a:ext>
            </a:extLst>
          </p:cNvPr>
          <p:cNvSpPr txBox="1">
            <a:spLocks/>
          </p:cNvSpPr>
          <p:nvPr/>
        </p:nvSpPr>
        <p:spPr>
          <a:xfrm>
            <a:off x="0" y="6465614"/>
            <a:ext cx="4975862" cy="3923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</a:rPr>
              <a:t> OPL 2022 | Operator Performance Laboratory| University of Iowa</a:t>
            </a:r>
          </a:p>
        </p:txBody>
      </p:sp>
      <p:sp>
        <p:nvSpPr>
          <p:cNvPr id="22" name="title">
            <a:extLst>
              <a:ext uri="{FF2B5EF4-FFF2-40B4-BE49-F238E27FC236}">
                <a16:creationId xmlns:a16="http://schemas.microsoft.com/office/drawing/2014/main" id="{387A2401-0122-3F41-B47E-5BD0E14FF6BE}"/>
              </a:ext>
            </a:extLst>
          </p:cNvPr>
          <p:cNvSpPr txBox="1">
            <a:spLocks/>
          </p:cNvSpPr>
          <p:nvPr/>
        </p:nvSpPr>
        <p:spPr>
          <a:xfrm>
            <a:off x="0" y="88901"/>
            <a:ext cx="3316233" cy="392386"/>
          </a:xfrm>
          <a:prstGeom prst="rect">
            <a:avLst/>
          </a:prstGeom>
        </p:spPr>
        <p:txBody>
          <a:bodyPr vert="horz" lIns="0" tIns="0" rIns="324000" bIns="14400" rtlCol="0" anchor="t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>
                <a:solidFill>
                  <a:schemeClr val="bg2">
                    <a:lumMod val="90000"/>
                  </a:schemeClr>
                </a:solidFill>
                <a:latin typeface="Century Schoolbook" panose="02040604050505020304" pitchFamily="18" charset="0"/>
                <a:cs typeface="Arial" panose="020B0604020202020204" pitchFamily="34" charset="0"/>
              </a:rPr>
              <a:t>TOLD Calculator</a:t>
            </a:r>
          </a:p>
        </p:txBody>
      </p:sp>
      <p:pic>
        <p:nvPicPr>
          <p:cNvPr id="23" name="Picture 2" descr="Operator Performance Laboratory (OPL) | Afwerx Challenge Virtual Tradeshow">
            <a:extLst>
              <a:ext uri="{FF2B5EF4-FFF2-40B4-BE49-F238E27FC236}">
                <a16:creationId xmlns:a16="http://schemas.microsoft.com/office/drawing/2014/main" id="{6D6540D1-5F70-1445-8536-2C0724468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682" b="97413" l="2750" r="94375">
                        <a14:foregroundMark x1="12375" y1="26261" x2="36250" y2="12419"/>
                        <a14:foregroundMark x1="36250" y1="12419" x2="46875" y2="10867"/>
                        <a14:foregroundMark x1="46875" y1="10867" x2="77875" y2="32471"/>
                        <a14:foregroundMark x1="77875" y1="32471" x2="83250" y2="47219"/>
                        <a14:foregroundMark x1="83250" y1="47219" x2="83125" y2="57309"/>
                        <a14:foregroundMark x1="83125" y1="57309" x2="74000" y2="76197"/>
                        <a14:foregroundMark x1="74000" y1="76197" x2="66375" y2="84735"/>
                        <a14:foregroundMark x1="66375" y1="84735" x2="26000" y2="83700"/>
                        <a14:foregroundMark x1="26000" y1="83700" x2="17125" y2="79043"/>
                        <a14:foregroundMark x1="17125" y1="79043" x2="8125" y2="56016"/>
                        <a14:foregroundMark x1="8125" y1="56016" x2="7500" y2="43467"/>
                        <a14:foregroundMark x1="7500" y1="43467" x2="10875" y2="34282"/>
                        <a14:foregroundMark x1="10875" y1="34282" x2="11375" y2="33506"/>
                        <a14:foregroundMark x1="11750" y1="24580" x2="6500" y2="45796"/>
                        <a14:foregroundMark x1="6500" y1="45796" x2="7375" y2="58085"/>
                        <a14:foregroundMark x1="11180" y1="21961" x2="23750" y2="10349"/>
                        <a14:foregroundMark x1="23750" y1="10349" x2="43250" y2="3622"/>
                        <a14:foregroundMark x1="43250" y1="3622" x2="62125" y2="6339"/>
                        <a14:foregroundMark x1="44625" y1="3752" x2="73081" y2="8347"/>
                        <a14:foregroundMark x1="85705" y1="22728" x2="94949" y2="43789"/>
                        <a14:foregroundMark x1="95266" y1="49285" x2="89867" y2="72079"/>
                        <a14:foregroundMark x1="84458" y1="80412" x2="72500" y2="83829"/>
                        <a14:foregroundMark x1="72500" y1="83829" x2="66250" y2="88357"/>
                        <a14:foregroundMark x1="66250" y1="88357" x2="61750" y2="94825"/>
                        <a14:foregroundMark x1="61750" y1="94825" x2="34750" y2="93273"/>
                        <a14:foregroundMark x1="34750" y1="93273" x2="27125" y2="89392"/>
                        <a14:foregroundMark x1="89375" y1="65718" x2="91250" y2="39069"/>
                        <a14:foregroundMark x1="91250" y1="39069" x2="91000" y2="37904"/>
                        <a14:foregroundMark x1="92000" y1="62225" x2="93957" y2="49009"/>
                        <a14:foregroundMark x1="94165" y1="43904" x2="93875" y2="40750"/>
                        <a14:foregroundMark x1="43625" y1="96248" x2="46537" y2="96817"/>
                        <a14:foregroundMark x1="54244" y1="96333" x2="55375" y2="95990"/>
                        <a14:foregroundMark x1="52281" y1="2631" x2="63375" y2="4528"/>
                        <a14:foregroundMark x1="63375" y1="4528" x2="69375" y2="7374"/>
                        <a14:foregroundMark x1="57875" y1="2846" x2="66625" y2="4787"/>
                        <a14:foregroundMark x1="66625" y1="4787" x2="73375" y2="9832"/>
                        <a14:foregroundMark x1="76875" y1="11514" x2="71875" y2="7633"/>
                        <a14:foregroundMark x1="77250" y1="11125" x2="73125" y2="8409"/>
                        <a14:foregroundMark x1="41375" y1="2846" x2="43496" y2="2657"/>
                        <a14:foregroundMark x1="49250" y1="1811" x2="56375" y2="2199"/>
                        <a14:foregroundMark x1="5125" y1="58862" x2="4283" y2="49514"/>
                        <a14:foregroundMark x1="5226" y1="38490" x2="7750" y2="29754"/>
                        <a14:foregroundMark x1="7750" y1="29754" x2="8250" y2="28978"/>
                        <a14:foregroundMark x1="4000" y1="58215" x2="3700" y2="49449"/>
                        <a14:foregroundMark x1="3500" y1="55498" x2="2936" y2="49365"/>
                        <a14:foregroundMark x1="3875" y1="56145" x2="3644" y2="49443"/>
                        <a14:foregroundMark x1="3748" y1="49455" x2="3375" y2="55110"/>
                        <a14:foregroundMark x1="4463" y1="37364" x2="9500" y2="24968"/>
                        <a14:foregroundMark x1="9500" y1="24968" x2="11875" y2="22122"/>
                        <a14:backgroundMark x1="5250" y1="30918" x2="5250" y2="30918"/>
                        <a14:backgroundMark x1="3500" y1="35446" x2="5000" y2="28590"/>
                        <a14:backgroundMark x1="5000" y1="28590" x2="5375" y2="28072"/>
                        <a14:backgroundMark x1="9500" y1="22898" x2="4000" y2="36481"/>
                        <a14:backgroundMark x1="2375" y1="56145" x2="3625" y2="60414"/>
                        <a14:backgroundMark x1="3500" y1="59508" x2="2250" y2="55369"/>
                        <a14:backgroundMark x1="3250" y1="58603" x2="2551" y2="55052"/>
                        <a14:backgroundMark x1="3742" y1="37980" x2="4000" y2="36093"/>
                        <a14:backgroundMark x1="2750" y1="56274" x2="3375" y2="58603"/>
                        <a14:backgroundMark x1="2551" y1="55052" x2="2750" y2="57827"/>
                        <a14:backgroundMark x1="3500" y1="59508" x2="2841" y2="55072"/>
                        <a14:backgroundMark x1="9125" y1="23933" x2="11375" y2="20828"/>
                        <a14:backgroundMark x1="10000" y1="22898" x2="11625" y2="20828"/>
                        <a14:backgroundMark x1="10562" y1="22296" x2="11750" y2="20699"/>
                        <a14:backgroundMark x1="76528" y1="9529" x2="80000" y2="11643"/>
                        <a14:backgroundMark x1="80000" y1="11643" x2="88625" y2="23027"/>
                        <a14:backgroundMark x1="88625" y1="23027" x2="88750" y2="23286"/>
                        <a14:backgroundMark x1="56823" y1="1496" x2="58000" y2="1552"/>
                        <a14:backgroundMark x1="42875" y1="776" x2="49832" y2="897"/>
                        <a14:backgroundMark x1="83750" y1="82277" x2="91125" y2="71022"/>
                        <a14:backgroundMark x1="45875" y1="97930" x2="52750" y2="97542"/>
                        <a14:backgroundMark x1="52750" y1="97542" x2="53500" y2="97542"/>
                        <a14:backgroundMark x1="95875" y1="49677" x2="95875" y2="44114"/>
                        <a14:backgroundMark x1="95375" y1="43726" x2="96125" y2="49159"/>
                        <a14:backgroundMark x1="3305" y1="55983" x2="3250" y2="57568"/>
                        <a14:backgroundMark x1="3298" y1="56216" x2="3325" y2="55435"/>
                        <a14:backgroundMark x1="4000" y1="36093" x2="3934" y2="37994"/>
                        <a14:backgroundMark x1="3625" y1="38163" x2="3250" y2="40103"/>
                        <a14:backgroundMark x1="3500" y1="37257" x2="2250" y2="49288"/>
                        <a14:backgroundMark x1="2125" y1="48512" x2="2375" y2="491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2224" y="6143208"/>
            <a:ext cx="739776" cy="71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6953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8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1068</Words>
  <Application>Microsoft Macintosh PowerPoint</Application>
  <PresentationFormat>Widescreen</PresentationFormat>
  <Paragraphs>207</Paragraphs>
  <Slides>23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Century Schoolbook</vt:lpstr>
      <vt:lpstr>Wingdings</vt:lpstr>
      <vt:lpstr>Office Theme</vt:lpstr>
      <vt:lpstr>L-39ZA TOLD Calculator Instructions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Happy Flying and Safe Travels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L39ZA TOLD Calculator Instructions</dc:title>
  <dc:creator>Hobson, Peyton</dc:creator>
  <cp:lastModifiedBy>Hobson, Peyton</cp:lastModifiedBy>
  <cp:revision>1</cp:revision>
  <dcterms:created xsi:type="dcterms:W3CDTF">2022-04-11T18:31:49Z</dcterms:created>
  <dcterms:modified xsi:type="dcterms:W3CDTF">2022-04-12T02:10:47Z</dcterms:modified>
</cp:coreProperties>
</file>